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57" r:id="rId3"/>
    <p:sldId id="258" r:id="rId4"/>
    <p:sldId id="259" r:id="rId5"/>
    <p:sldId id="260" r:id="rId6"/>
    <p:sldId id="261" r:id="rId7"/>
    <p:sldId id="262" r:id="rId8"/>
    <p:sldId id="280" r:id="rId9"/>
    <p:sldId id="263" r:id="rId10"/>
    <p:sldId id="277" r:id="rId11"/>
    <p:sldId id="278" r:id="rId12"/>
    <p:sldId id="265" r:id="rId13"/>
    <p:sldId id="266" r:id="rId14"/>
    <p:sldId id="281" r:id="rId15"/>
    <p:sldId id="267" r:id="rId16"/>
    <p:sldId id="268" r:id="rId17"/>
    <p:sldId id="279" r:id="rId18"/>
    <p:sldId id="270" r:id="rId19"/>
    <p:sldId id="272" r:id="rId20"/>
    <p:sldId id="275" r:id="rId21"/>
    <p:sldId id="276" r:id="rId22"/>
  </p:sldIdLst>
  <p:sldSz cx="9144000" cy="6858000" type="screen4x3"/>
  <p:notesSz cx="9144000" cy="6858000"/>
  <p:defaultTextStyle>
    <a:defPPr>
      <a:defRPr kern="0"/>
    </a:defPPr>
  </p:defaultTextStyle>
  <p:extLst>
    <p:ext uri="{EFAFB233-063F-42B5-8137-9DF3F51BA10A}">
      <p15:sldGuideLst xmlns:p15="http://schemas.microsoft.com/office/powerpoint/2012/main" xmlns="">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6" d="100"/>
          <a:sy n="66" d="100"/>
        </p:scale>
        <p:origin x="-1506" y="-102"/>
      </p:cViewPr>
      <p:guideLst>
        <p:guide orient="horz" pos="2880"/>
        <p:guide pos="216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85800" y="2125980"/>
            <a:ext cx="7772400" cy="1440180"/>
          </a:xfrm>
          <a:prstGeom prst="rect">
            <a:avLst/>
          </a:prstGeom>
        </p:spPr>
        <p:txBody>
          <a:bodyPr wrap="square" lIns="0" tIns="0" rIns="0" bIns="0">
            <a:spAutoFit/>
          </a:bodyPr>
          <a:lstStyle>
            <a:lvl1pPr>
              <a:defRPr sz="1600" b="0" i="0">
                <a:solidFill>
                  <a:schemeClr val="tx1"/>
                </a:solidFill>
                <a:latin typeface="Times New Roman"/>
                <a:cs typeface="Times New Roman"/>
              </a:defRPr>
            </a:lvl1pPr>
          </a:lstStyle>
          <a:p>
            <a:endParaRPr/>
          </a:p>
        </p:txBody>
      </p:sp>
      <p:sp>
        <p:nvSpPr>
          <p:cNvPr id="3" name="Holder 3"/>
          <p:cNvSpPr>
            <a:spLocks noGrp="1"/>
          </p:cNvSpPr>
          <p:nvPr>
            <p:ph type="subTitle" idx="4"/>
          </p:nvPr>
        </p:nvSpPr>
        <p:spPr>
          <a:xfrm>
            <a:off x="1371600" y="3840480"/>
            <a:ext cx="6400800" cy="17145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3/4/2026</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pPr/>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1600" b="0" i="0">
                <a:solidFill>
                  <a:schemeClr val="tx1"/>
                </a:solidFill>
                <a:latin typeface="Times New Roman"/>
                <a:cs typeface="Times New Roman"/>
              </a:defRPr>
            </a:lvl1pPr>
          </a:lstStyle>
          <a:p>
            <a:endParaRPr/>
          </a:p>
        </p:txBody>
      </p:sp>
      <p:sp>
        <p:nvSpPr>
          <p:cNvPr id="3" name="Holder 3"/>
          <p:cNvSpPr>
            <a:spLocks noGrp="1"/>
          </p:cNvSpPr>
          <p:nvPr>
            <p:ph type="body" idx="1"/>
          </p:nvPr>
        </p:nvSpPr>
        <p:spPr/>
        <p:txBody>
          <a:bodyPr lIns="0" tIns="0" rIns="0" bIns="0"/>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3/4/2026</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pPr/>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1600" b="0" i="0">
                <a:solidFill>
                  <a:schemeClr val="tx1"/>
                </a:solidFill>
                <a:latin typeface="Times New Roman"/>
                <a:cs typeface="Times New Roman"/>
              </a:defRPr>
            </a:lvl1pPr>
          </a:lstStyle>
          <a:p>
            <a:endParaRPr/>
          </a:p>
        </p:txBody>
      </p:sp>
      <p:sp>
        <p:nvSpPr>
          <p:cNvPr id="3" name="Holder 3"/>
          <p:cNvSpPr>
            <a:spLocks noGrp="1"/>
          </p:cNvSpPr>
          <p:nvPr>
            <p:ph sz="half" idx="2"/>
          </p:nvPr>
        </p:nvSpPr>
        <p:spPr>
          <a:xfrm>
            <a:off x="457200" y="1577340"/>
            <a:ext cx="397764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09160" y="1577340"/>
            <a:ext cx="3977640"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3/4/2026</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pPr/>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1600" b="0" i="0">
                <a:solidFill>
                  <a:schemeClr val="tx1"/>
                </a:solidFill>
                <a:latin typeface="Times New Roman"/>
                <a:cs typeface="Times New Roman"/>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3/4/2026</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pPr/>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3/4/2026</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pPr/>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6" name="bg object 16"/>
          <p:cNvPicPr/>
          <p:nvPr/>
        </p:nvPicPr>
        <p:blipFill>
          <a:blip r:embed="rId7" cstate="print"/>
          <a:stretch>
            <a:fillRect/>
          </a:stretch>
        </p:blipFill>
        <p:spPr>
          <a:xfrm>
            <a:off x="0" y="0"/>
            <a:ext cx="9144000" cy="6857998"/>
          </a:xfrm>
          <a:prstGeom prst="rect">
            <a:avLst/>
          </a:prstGeom>
        </p:spPr>
      </p:pic>
      <p:sp>
        <p:nvSpPr>
          <p:cNvPr id="2" name="Holder 2"/>
          <p:cNvSpPr>
            <a:spLocks noGrp="1"/>
          </p:cNvSpPr>
          <p:nvPr>
            <p:ph type="title"/>
          </p:nvPr>
        </p:nvSpPr>
        <p:spPr>
          <a:xfrm>
            <a:off x="784656" y="372236"/>
            <a:ext cx="7482205" cy="947419"/>
          </a:xfrm>
          <a:prstGeom prst="rect">
            <a:avLst/>
          </a:prstGeom>
        </p:spPr>
        <p:txBody>
          <a:bodyPr wrap="square" lIns="0" tIns="0" rIns="0" bIns="0">
            <a:spAutoFit/>
          </a:bodyPr>
          <a:lstStyle>
            <a:lvl1pPr>
              <a:defRPr sz="1600" b="0" i="0">
                <a:solidFill>
                  <a:schemeClr val="tx1"/>
                </a:solidFill>
                <a:latin typeface="Times New Roman"/>
                <a:cs typeface="Times New Roman"/>
              </a:defRPr>
            </a:lvl1pPr>
          </a:lstStyle>
          <a:p>
            <a:endParaRPr/>
          </a:p>
        </p:txBody>
      </p:sp>
      <p:sp>
        <p:nvSpPr>
          <p:cNvPr id="3" name="Holder 3"/>
          <p:cNvSpPr>
            <a:spLocks noGrp="1"/>
          </p:cNvSpPr>
          <p:nvPr>
            <p:ph type="body" idx="1"/>
          </p:nvPr>
        </p:nvSpPr>
        <p:spPr>
          <a:xfrm>
            <a:off x="457200" y="1577340"/>
            <a:ext cx="822960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3108960" y="6377940"/>
            <a:ext cx="2926080" cy="34290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457200" y="6377940"/>
            <a:ext cx="210312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pPr/>
              <a:t>3/4/2026</a:t>
            </a:fld>
            <a:endParaRPr lang="en-US"/>
          </a:p>
        </p:txBody>
      </p:sp>
      <p:sp>
        <p:nvSpPr>
          <p:cNvPr id="6" name="Holder 6"/>
          <p:cNvSpPr>
            <a:spLocks noGrp="1"/>
          </p:cNvSpPr>
          <p:nvPr>
            <p:ph type="sldNum" sz="quarter" idx="7"/>
          </p:nvPr>
        </p:nvSpPr>
        <p:spPr>
          <a:xfrm>
            <a:off x="6583680" y="6377940"/>
            <a:ext cx="2103120" cy="34290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rPr/>
              <a:pPr/>
              <a:t>‹#›</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1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3.xml"/><Relationship Id="rId4" Type="http://schemas.openxmlformats.org/officeDocument/2006/relationships/image" Target="../media/image20.png"/></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3.xml"/><Relationship Id="rId5" Type="http://schemas.openxmlformats.org/officeDocument/2006/relationships/image" Target="../media/image24.png"/><Relationship Id="rId4" Type="http://schemas.openxmlformats.org/officeDocument/2006/relationships/image" Target="../media/image23.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s://cloud.mail.ru/public/Ckku/5esoJCVrr" TargetMode="External"/><Relationship Id="rId1" Type="http://schemas.openxmlformats.org/officeDocument/2006/relationships/slideLayout" Target="../slideLayouts/slideLayout5.xml"/><Relationship Id="rId4" Type="http://schemas.openxmlformats.org/officeDocument/2006/relationships/image" Target="../media/image26.png"/></Relationships>
</file>

<file path=ppt/slides/_rels/slide1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5.xml"/><Relationship Id="rId5" Type="http://schemas.openxmlformats.org/officeDocument/2006/relationships/hyperlink" Target="https://mou75.oshkole.ru/pages/10812.html" TargetMode="External"/><Relationship Id="rId4" Type="http://schemas.openxmlformats.org/officeDocument/2006/relationships/hyperlink" Target="https://mou75.oshkole.ru/pages/13321.html"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jpe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286248" y="3429000"/>
            <a:ext cx="4459099" cy="2846933"/>
          </a:xfrm>
          <a:prstGeom prst="rect">
            <a:avLst/>
          </a:prstGeom>
        </p:spPr>
        <p:txBody>
          <a:bodyPr vert="horz" wrap="square" lIns="0" tIns="12700" rIns="0" bIns="0" rtlCol="0">
            <a:spAutoFit/>
          </a:bodyPr>
          <a:lstStyle/>
          <a:p>
            <a:pPr marL="12700" marR="5080" indent="796925" algn="r">
              <a:lnSpc>
                <a:spcPct val="100000"/>
              </a:lnSpc>
              <a:spcBef>
                <a:spcPts val="100"/>
              </a:spcBef>
            </a:pPr>
            <a:r>
              <a:rPr lang="ru-RU" sz="1800" spc="-10" dirty="0" smtClean="0">
                <a:latin typeface="Times New Roman"/>
                <a:cs typeface="Times New Roman"/>
              </a:rPr>
              <a:t>Авторы программы:</a:t>
            </a:r>
          </a:p>
          <a:p>
            <a:pPr marL="12700" marR="5080" indent="796925" algn="r">
              <a:lnSpc>
                <a:spcPct val="100000"/>
              </a:lnSpc>
              <a:spcBef>
                <a:spcPts val="100"/>
              </a:spcBef>
            </a:pPr>
            <a:r>
              <a:rPr lang="ru-RU" spc="-10" dirty="0" smtClean="0">
                <a:latin typeface="Times New Roman"/>
                <a:cs typeface="Times New Roman"/>
              </a:rPr>
              <a:t>Заведующий </a:t>
            </a:r>
            <a:r>
              <a:rPr lang="ru-RU" spc="-10" dirty="0" err="1" smtClean="0">
                <a:latin typeface="Times New Roman"/>
                <a:cs typeface="Times New Roman"/>
              </a:rPr>
              <a:t>Деньгова</a:t>
            </a:r>
            <a:r>
              <a:rPr lang="ru-RU" spc="-10" dirty="0" smtClean="0">
                <a:latin typeface="Times New Roman"/>
                <a:cs typeface="Times New Roman"/>
              </a:rPr>
              <a:t> С.А.</a:t>
            </a:r>
          </a:p>
          <a:p>
            <a:pPr marL="12700" marR="5080" indent="796925" algn="r">
              <a:lnSpc>
                <a:spcPct val="100000"/>
              </a:lnSpc>
              <a:spcBef>
                <a:spcPts val="100"/>
              </a:spcBef>
            </a:pPr>
            <a:r>
              <a:rPr lang="ru-RU" spc="-10" dirty="0" smtClean="0">
                <a:latin typeface="Times New Roman"/>
                <a:cs typeface="Times New Roman"/>
              </a:rPr>
              <a:t>Старший воспитатель, председатель ППО  Кушнарева Т.В.</a:t>
            </a:r>
          </a:p>
          <a:p>
            <a:pPr marL="12700" marR="5080" indent="796925" algn="r">
              <a:lnSpc>
                <a:spcPct val="100000"/>
              </a:lnSpc>
              <a:spcBef>
                <a:spcPts val="100"/>
              </a:spcBef>
            </a:pPr>
            <a:r>
              <a:rPr lang="ru-RU" spc="-10" dirty="0" smtClean="0">
                <a:latin typeface="Times New Roman"/>
                <a:cs typeface="Times New Roman"/>
              </a:rPr>
              <a:t>Инструктор по физической культуре</a:t>
            </a:r>
          </a:p>
          <a:p>
            <a:pPr marL="12700" marR="5080" indent="796925" algn="r">
              <a:lnSpc>
                <a:spcPct val="100000"/>
              </a:lnSpc>
              <a:spcBef>
                <a:spcPts val="100"/>
              </a:spcBef>
            </a:pPr>
            <a:r>
              <a:rPr lang="ru-RU" spc="-10" dirty="0" smtClean="0">
                <a:latin typeface="Times New Roman"/>
                <a:cs typeface="Times New Roman"/>
              </a:rPr>
              <a:t>Маврина М.Д.</a:t>
            </a:r>
            <a:br>
              <a:rPr lang="ru-RU" spc="-10" dirty="0" smtClean="0">
                <a:latin typeface="Times New Roman"/>
                <a:cs typeface="Times New Roman"/>
              </a:rPr>
            </a:br>
            <a:endParaRPr lang="ru-RU" sz="1800" spc="-10" dirty="0" smtClean="0">
              <a:latin typeface="Times New Roman"/>
              <a:cs typeface="Times New Roman"/>
            </a:endParaRPr>
          </a:p>
          <a:p>
            <a:pPr marL="12700" marR="5080" indent="796925" algn="r">
              <a:lnSpc>
                <a:spcPct val="100000"/>
              </a:lnSpc>
              <a:spcBef>
                <a:spcPts val="100"/>
              </a:spcBef>
            </a:pPr>
            <a:r>
              <a:rPr sz="1800" spc="-10" smtClean="0">
                <a:latin typeface="Times New Roman"/>
                <a:cs typeface="Times New Roman"/>
              </a:rPr>
              <a:t>Количество</a:t>
            </a:r>
            <a:r>
              <a:rPr sz="1800" spc="-30" smtClean="0">
                <a:latin typeface="Times New Roman"/>
                <a:cs typeface="Times New Roman"/>
              </a:rPr>
              <a:t> </a:t>
            </a:r>
            <a:r>
              <a:rPr sz="1800" spc="-25" dirty="0">
                <a:latin typeface="Times New Roman"/>
                <a:cs typeface="Times New Roman"/>
              </a:rPr>
              <a:t>сотрудников, </a:t>
            </a:r>
            <a:r>
              <a:rPr sz="1800" dirty="0">
                <a:latin typeface="Times New Roman"/>
                <a:cs typeface="Times New Roman"/>
              </a:rPr>
              <a:t>принявших</a:t>
            </a:r>
            <a:r>
              <a:rPr sz="1800" spc="-20" dirty="0">
                <a:latin typeface="Times New Roman"/>
                <a:cs typeface="Times New Roman"/>
              </a:rPr>
              <a:t> </a:t>
            </a:r>
            <a:r>
              <a:rPr sz="1800" dirty="0">
                <a:latin typeface="Times New Roman"/>
                <a:cs typeface="Times New Roman"/>
              </a:rPr>
              <a:t>участие</a:t>
            </a:r>
            <a:r>
              <a:rPr sz="1800" spc="-50" dirty="0">
                <a:latin typeface="Times New Roman"/>
                <a:cs typeface="Times New Roman"/>
              </a:rPr>
              <a:t> </a:t>
            </a:r>
            <a:r>
              <a:rPr sz="1800" dirty="0">
                <a:latin typeface="Times New Roman"/>
                <a:cs typeface="Times New Roman"/>
              </a:rPr>
              <a:t>в</a:t>
            </a:r>
            <a:r>
              <a:rPr sz="1800" spc="-20" dirty="0">
                <a:latin typeface="Times New Roman"/>
                <a:cs typeface="Times New Roman"/>
              </a:rPr>
              <a:t> </a:t>
            </a:r>
            <a:r>
              <a:rPr sz="1800" spc="-10" dirty="0">
                <a:latin typeface="Times New Roman"/>
                <a:cs typeface="Times New Roman"/>
              </a:rPr>
              <a:t>реализации</a:t>
            </a:r>
            <a:endParaRPr sz="1800" dirty="0">
              <a:latin typeface="Times New Roman"/>
              <a:cs typeface="Times New Roman"/>
            </a:endParaRPr>
          </a:p>
          <a:p>
            <a:pPr marR="5080" algn="r">
              <a:lnSpc>
                <a:spcPct val="100000"/>
              </a:lnSpc>
            </a:pPr>
            <a:r>
              <a:rPr sz="1800" dirty="0">
                <a:latin typeface="Times New Roman"/>
                <a:cs typeface="Times New Roman"/>
              </a:rPr>
              <a:t>программы</a:t>
            </a:r>
            <a:r>
              <a:rPr sz="1800">
                <a:latin typeface="Times New Roman"/>
                <a:cs typeface="Times New Roman"/>
              </a:rPr>
              <a:t>:</a:t>
            </a:r>
            <a:r>
              <a:rPr sz="1800" spc="-15">
                <a:latin typeface="Times New Roman"/>
                <a:cs typeface="Times New Roman"/>
              </a:rPr>
              <a:t> </a:t>
            </a:r>
            <a:r>
              <a:rPr lang="ru-RU" spc="-15" smtClean="0">
                <a:latin typeface="Times New Roman"/>
                <a:cs typeface="Times New Roman"/>
              </a:rPr>
              <a:t>30 ч.</a:t>
            </a:r>
            <a:endParaRPr sz="1800" dirty="0">
              <a:latin typeface="Times New Roman"/>
              <a:cs typeface="Times New Roman"/>
            </a:endParaRPr>
          </a:p>
        </p:txBody>
      </p:sp>
      <p:sp>
        <p:nvSpPr>
          <p:cNvPr id="3" name="object 3"/>
          <p:cNvSpPr txBox="1">
            <a:spLocks noGrp="1"/>
          </p:cNvSpPr>
          <p:nvPr>
            <p:ph type="title"/>
          </p:nvPr>
        </p:nvSpPr>
        <p:spPr>
          <a:xfrm>
            <a:off x="304902" y="372236"/>
            <a:ext cx="8535670" cy="697704"/>
          </a:xfrm>
          <a:prstGeom prst="rect">
            <a:avLst/>
          </a:prstGeom>
        </p:spPr>
        <p:txBody>
          <a:bodyPr vert="horz" wrap="square" lIns="0" tIns="142316" rIns="0" bIns="0" rtlCol="0">
            <a:spAutoFit/>
          </a:bodyPr>
          <a:lstStyle/>
          <a:p>
            <a:pPr marL="91440" algn="ctr">
              <a:lnSpc>
                <a:spcPct val="100000"/>
              </a:lnSpc>
              <a:spcBef>
                <a:spcPts val="100"/>
              </a:spcBef>
            </a:pPr>
            <a:r>
              <a:rPr lang="ru-RU" sz="1800" dirty="0" smtClean="0"/>
              <a:t>МУНИЦИПАЛЬНОЕ ДОШКОЛЬНОЕ ОБРАЗОВАТЕЛЬНОЕ УЧРЕЖДЕНИЕ</a:t>
            </a:r>
            <a:br>
              <a:rPr lang="ru-RU" sz="1800" dirty="0" smtClean="0"/>
            </a:br>
            <a:r>
              <a:rPr lang="ru-RU" sz="1800" dirty="0" smtClean="0"/>
              <a:t>«ДЕТСКИЙ САД № 75 КИРОВСКОГО РАЙОНА ВОЛГОГРАДА»</a:t>
            </a:r>
            <a:endParaRPr sz="1800" dirty="0"/>
          </a:p>
        </p:txBody>
      </p:sp>
      <p:sp>
        <p:nvSpPr>
          <p:cNvPr id="4" name="object 4"/>
          <p:cNvSpPr txBox="1"/>
          <p:nvPr/>
        </p:nvSpPr>
        <p:spPr>
          <a:xfrm>
            <a:off x="304901" y="1285860"/>
            <a:ext cx="8535670" cy="1735732"/>
          </a:xfrm>
          <a:prstGeom prst="rect">
            <a:avLst/>
          </a:prstGeom>
        </p:spPr>
        <p:txBody>
          <a:bodyPr vert="horz" wrap="square" lIns="0" tIns="12065" rIns="0" bIns="0" rtlCol="0">
            <a:spAutoFit/>
          </a:bodyPr>
          <a:lstStyle/>
          <a:p>
            <a:pPr algn="ctr">
              <a:lnSpc>
                <a:spcPct val="100000"/>
              </a:lnSpc>
              <a:spcBef>
                <a:spcPts val="95"/>
              </a:spcBef>
            </a:pPr>
            <a:r>
              <a:rPr sz="2800" b="1" spc="-25" dirty="0">
                <a:latin typeface="Times New Roman"/>
                <a:cs typeface="Times New Roman"/>
              </a:rPr>
              <a:t>Корпоративная</a:t>
            </a:r>
            <a:r>
              <a:rPr sz="2800" b="1" spc="-80" dirty="0">
                <a:latin typeface="Times New Roman"/>
                <a:cs typeface="Times New Roman"/>
              </a:rPr>
              <a:t> </a:t>
            </a:r>
            <a:r>
              <a:rPr sz="2800" b="1" spc="-10" dirty="0">
                <a:latin typeface="Times New Roman"/>
                <a:cs typeface="Times New Roman"/>
              </a:rPr>
              <a:t>программа</a:t>
            </a:r>
            <a:endParaRPr sz="2800" dirty="0">
              <a:latin typeface="Times New Roman"/>
              <a:cs typeface="Times New Roman"/>
            </a:endParaRPr>
          </a:p>
          <a:p>
            <a:pPr algn="ctr">
              <a:lnSpc>
                <a:spcPct val="100000"/>
              </a:lnSpc>
            </a:pPr>
            <a:r>
              <a:rPr lang="ru-RU" sz="2800" b="1" spc="-10" dirty="0">
                <a:latin typeface="Times New Roman"/>
                <a:cs typeface="Times New Roman"/>
              </a:rPr>
              <a:t>по</a:t>
            </a:r>
            <a:r>
              <a:rPr sz="2800" b="1" spc="-95" dirty="0">
                <a:latin typeface="Times New Roman"/>
                <a:cs typeface="Times New Roman"/>
              </a:rPr>
              <a:t> </a:t>
            </a:r>
            <a:r>
              <a:rPr lang="ru-RU" sz="2800" b="1" dirty="0">
                <a:latin typeface="Times New Roman"/>
                <a:cs typeface="Times New Roman"/>
              </a:rPr>
              <a:t>укреплению здоровья </a:t>
            </a:r>
            <a:r>
              <a:rPr lang="ru-RU" sz="2800" b="1" dirty="0" smtClean="0">
                <a:latin typeface="Times New Roman"/>
                <a:cs typeface="Times New Roman"/>
              </a:rPr>
              <a:t>работников дошкольной организации</a:t>
            </a:r>
            <a:endParaRPr sz="2800" dirty="0">
              <a:latin typeface="Times New Roman"/>
              <a:cs typeface="Times New Roman"/>
            </a:endParaRPr>
          </a:p>
          <a:p>
            <a:pPr algn="ctr">
              <a:lnSpc>
                <a:spcPct val="100000"/>
              </a:lnSpc>
            </a:pPr>
            <a:r>
              <a:rPr sz="2800" b="1" smtClean="0">
                <a:latin typeface="Times New Roman"/>
                <a:cs typeface="Times New Roman"/>
              </a:rPr>
              <a:t>«</a:t>
            </a:r>
            <a:r>
              <a:rPr lang="ru-RU" sz="2800" b="1" dirty="0" smtClean="0">
                <a:latin typeface="Times New Roman"/>
                <a:cs typeface="Times New Roman"/>
              </a:rPr>
              <a:t>Здоровым быть- счастливым жить!</a:t>
            </a:r>
            <a:r>
              <a:rPr sz="2800" b="1" spc="-10" smtClean="0">
                <a:latin typeface="Times New Roman"/>
                <a:cs typeface="Times New Roman"/>
              </a:rPr>
              <a:t>»</a:t>
            </a:r>
            <a:endParaRPr sz="2800" dirty="0">
              <a:latin typeface="Times New Roman"/>
              <a:cs typeface="Times New Roman"/>
            </a:endParaRPr>
          </a:p>
        </p:txBody>
      </p:sp>
      <p:sp>
        <p:nvSpPr>
          <p:cNvPr id="5" name="object 5"/>
          <p:cNvSpPr txBox="1"/>
          <p:nvPr/>
        </p:nvSpPr>
        <p:spPr>
          <a:xfrm>
            <a:off x="3143240" y="6201257"/>
            <a:ext cx="2318521" cy="289823"/>
          </a:xfrm>
          <a:prstGeom prst="rect">
            <a:avLst/>
          </a:prstGeom>
        </p:spPr>
        <p:txBody>
          <a:bodyPr vert="horz" wrap="square" lIns="0" tIns="12700" rIns="0" bIns="0" rtlCol="0">
            <a:spAutoFit/>
          </a:bodyPr>
          <a:lstStyle/>
          <a:p>
            <a:pPr marL="12700">
              <a:lnSpc>
                <a:spcPct val="100000"/>
              </a:lnSpc>
              <a:spcBef>
                <a:spcPts val="100"/>
              </a:spcBef>
            </a:pPr>
            <a:r>
              <a:rPr lang="ru-RU" spc="-35" dirty="0" smtClean="0">
                <a:latin typeface="Times New Roman"/>
                <a:cs typeface="Times New Roman"/>
              </a:rPr>
              <a:t>Волгоград</a:t>
            </a:r>
            <a:r>
              <a:rPr sz="1800" spc="-35" smtClean="0">
                <a:latin typeface="Times New Roman"/>
                <a:cs typeface="Times New Roman"/>
              </a:rPr>
              <a:t> </a:t>
            </a:r>
            <a:r>
              <a:rPr sz="1800" smtClean="0">
                <a:latin typeface="Times New Roman"/>
                <a:cs typeface="Times New Roman"/>
              </a:rPr>
              <a:t>202</a:t>
            </a:r>
            <a:r>
              <a:rPr lang="ru-RU" dirty="0">
                <a:latin typeface="Times New Roman"/>
                <a:cs typeface="Times New Roman"/>
              </a:rPr>
              <a:t>4</a:t>
            </a:r>
            <a:r>
              <a:rPr sz="1800" spc="-5" smtClean="0">
                <a:latin typeface="Times New Roman"/>
                <a:cs typeface="Times New Roman"/>
              </a:rPr>
              <a:t> </a:t>
            </a:r>
            <a:r>
              <a:rPr sz="1800" spc="-65" dirty="0">
                <a:latin typeface="Times New Roman"/>
                <a:cs typeface="Times New Roman"/>
              </a:rPr>
              <a:t>г.</a:t>
            </a:r>
            <a:endParaRPr sz="1800" dirty="0">
              <a:latin typeface="Times New Roman"/>
              <a:cs typeface="Times New Roman"/>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4656" y="548680"/>
            <a:ext cx="7482205" cy="615553"/>
          </a:xfrm>
        </p:spPr>
        <p:txBody>
          <a:bodyPr/>
          <a:lstStyle/>
          <a:p>
            <a:r>
              <a:rPr lang="ru-RU" sz="2000" dirty="0" smtClean="0"/>
              <a:t>Работники дошкольной организации и члены их семей активно участвуют в  кулинарных  конкурсах .</a:t>
            </a:r>
            <a:endParaRPr lang="ru-RU" sz="2000" dirty="0"/>
          </a:p>
        </p:txBody>
      </p:sp>
      <p:sp>
        <p:nvSpPr>
          <p:cNvPr id="3" name="Текст 2"/>
          <p:cNvSpPr>
            <a:spLocks noGrp="1"/>
          </p:cNvSpPr>
          <p:nvPr>
            <p:ph type="body" idx="1"/>
          </p:nvPr>
        </p:nvSpPr>
        <p:spPr/>
        <p:txBody>
          <a:bodyPr/>
          <a:lstStyle/>
          <a:p>
            <a:endParaRPr lang="ru-RU" dirty="0"/>
          </a:p>
        </p:txBody>
      </p:sp>
      <p:pic>
        <p:nvPicPr>
          <p:cNvPr id="3074" name="Picture 2" descr="C:\Users\DS75\Desktop\Награждения и поощренияработников\Участие в конкурсе На кухне не поспоришь. Правила кухни.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9512" y="1988839"/>
            <a:ext cx="2881393" cy="3726993"/>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C:\Users\DS75\Desktop\Награждения и поощренияработников\победа в профсоюзной кухни.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56176" y="1988838"/>
            <a:ext cx="2868715" cy="3726993"/>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C:\Users\DS75\Desktop\профсоюзное блюдо (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03847" y="1985868"/>
            <a:ext cx="2797473" cy="37299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2402717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4656" y="620688"/>
            <a:ext cx="7482205" cy="307777"/>
          </a:xfrm>
        </p:spPr>
        <p:txBody>
          <a:bodyPr/>
          <a:lstStyle/>
          <a:p>
            <a:pPr algn="ctr"/>
            <a:r>
              <a:rPr lang="ru-RU" sz="2000" dirty="0" smtClean="0"/>
              <a:t>День правильного и здорового питания.</a:t>
            </a:r>
            <a:endParaRPr lang="ru-RU" sz="2000" dirty="0"/>
          </a:p>
        </p:txBody>
      </p:sp>
      <p:sp>
        <p:nvSpPr>
          <p:cNvPr id="3" name="Текст 2"/>
          <p:cNvSpPr>
            <a:spLocks noGrp="1"/>
          </p:cNvSpPr>
          <p:nvPr>
            <p:ph type="body" idx="1"/>
          </p:nvPr>
        </p:nvSpPr>
        <p:spPr/>
        <p:txBody>
          <a:bodyPr/>
          <a:lstStyle/>
          <a:p>
            <a:endParaRPr lang="ru-RU" dirty="0"/>
          </a:p>
        </p:txBody>
      </p:sp>
      <p:pic>
        <p:nvPicPr>
          <p:cNvPr id="4098" name="Picture 2" descr="F:\Просфсоюзные решения 2026\28.10.2022 г. Городской день открытых дверей Разговор о правильном питании (дегустация блюд).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1408" y="1628799"/>
            <a:ext cx="4208584" cy="3029747"/>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3" descr="F:\Просфсоюзные решения 2026\день открытых дверей питание.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99992" y="3269591"/>
            <a:ext cx="4232920" cy="31746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5591068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555447" y="420370"/>
            <a:ext cx="7976993" cy="4504438"/>
          </a:xfrm>
          <a:prstGeom prst="rect">
            <a:avLst/>
          </a:prstGeom>
        </p:spPr>
        <p:txBody>
          <a:bodyPr vert="horz" wrap="square" lIns="0" tIns="71755" rIns="0" bIns="0" rtlCol="0">
            <a:spAutoFit/>
          </a:bodyPr>
          <a:lstStyle/>
          <a:p>
            <a:pPr algn="ctr"/>
            <a:r>
              <a:rPr lang="ru-RU" b="1" dirty="0">
                <a:latin typeface="Times New Roman" panose="02020603050405020304" pitchFamily="18" charset="0"/>
                <a:cs typeface="Times New Roman" panose="02020603050405020304" pitchFamily="18" charset="0"/>
              </a:rPr>
              <a:t>Блок 4. «Отказ от вредных привычек - норма жизни</a:t>
            </a:r>
            <a:r>
              <a:rPr lang="ru-RU" b="1" dirty="0" smtClean="0">
                <a:latin typeface="Times New Roman" panose="02020603050405020304" pitchFamily="18" charset="0"/>
                <a:cs typeface="Times New Roman" panose="02020603050405020304" pitchFamily="18" charset="0"/>
              </a:rPr>
              <a:t>».</a:t>
            </a:r>
          </a:p>
          <a:p>
            <a:pPr algn="ctr"/>
            <a:endParaRPr lang="ru-RU" dirty="0">
              <a:latin typeface="Times New Roman" panose="02020603050405020304" pitchFamily="18" charset="0"/>
              <a:cs typeface="Times New Roman" panose="02020603050405020304" pitchFamily="18" charset="0"/>
            </a:endParaRPr>
          </a:p>
          <a:p>
            <a:r>
              <a:rPr lang="ru-RU" dirty="0">
                <a:latin typeface="Times New Roman" panose="02020603050405020304" pitchFamily="18" charset="0"/>
                <a:cs typeface="Times New Roman" panose="02020603050405020304" pitchFamily="18" charset="0"/>
              </a:rPr>
              <a:t>1. Участие в ежегодной Всероссийской акции «Спорт – альтернатива пагубным привычкам!».</a:t>
            </a:r>
          </a:p>
          <a:p>
            <a:r>
              <a:rPr lang="ru-RU" dirty="0">
                <a:latin typeface="Times New Roman" panose="02020603050405020304" pitchFamily="18" charset="0"/>
                <a:cs typeface="Times New Roman" panose="02020603050405020304" pitchFamily="18" charset="0"/>
              </a:rPr>
              <a:t>2.Информирование работников о влиянии  курения и алкоголя на организм и о социальных последствиях, связанных с потреблением табака и алкоголя.</a:t>
            </a:r>
          </a:p>
          <a:p>
            <a:r>
              <a:rPr lang="ru-RU" dirty="0">
                <a:latin typeface="Times New Roman" panose="02020603050405020304" pitchFamily="18" charset="0"/>
                <a:cs typeface="Times New Roman" panose="02020603050405020304" pitchFamily="18" charset="0"/>
              </a:rPr>
              <a:t>3.Организация корпоративных мероприятий с пропагандой здорового образа жизни.</a:t>
            </a:r>
          </a:p>
          <a:p>
            <a:r>
              <a:rPr lang="ru-RU" dirty="0">
                <a:latin typeface="Times New Roman" panose="02020603050405020304" pitchFamily="18" charset="0"/>
                <a:cs typeface="Times New Roman" panose="02020603050405020304" pitchFamily="18" charset="0"/>
              </a:rPr>
              <a:t>4. Размещение информационных бюллетеней и плакатов о вреде курения и алкоголя на  информационных стендах в холле на 1 этаже, в мессенджерах, посредством электронной почты.</a:t>
            </a:r>
          </a:p>
          <a:p>
            <a:r>
              <a:rPr lang="ru-RU" dirty="0">
                <a:latin typeface="Times New Roman" panose="02020603050405020304" pitchFamily="18" charset="0"/>
                <a:cs typeface="Times New Roman" panose="02020603050405020304" pitchFamily="18" charset="0"/>
              </a:rPr>
              <a:t>5.Круглый стол «Алкоголизм. Курение. Наркомания – и их влияние на организм человека» (с участием медицинского  работника).</a:t>
            </a:r>
          </a:p>
          <a:p>
            <a:r>
              <a:rPr lang="ru-RU" dirty="0">
                <a:latin typeface="Times New Roman" panose="02020603050405020304" pitchFamily="18" charset="0"/>
                <a:cs typeface="Times New Roman" panose="02020603050405020304" pitchFamily="18" charset="0"/>
              </a:rPr>
              <a:t>6. Акция «Дыши легко!» (с участием медицинского работника, с целью повышения информированности работников дошкольной организации о вредном воздействии табачного дыма и мотивирование к отказу от курения).</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404664"/>
            <a:ext cx="4267200" cy="2841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84440" y="3789040"/>
            <a:ext cx="4114800" cy="2693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5537" y="3722160"/>
            <a:ext cx="4032448" cy="2729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Объект 3"/>
          <p:cNvSpPr>
            <a:spLocks noGrp="1"/>
          </p:cNvSpPr>
          <p:nvPr>
            <p:ph sz="half" idx="3"/>
          </p:nvPr>
        </p:nvSpPr>
        <p:spPr>
          <a:xfrm>
            <a:off x="4709160" y="1577340"/>
            <a:ext cx="3977640" cy="1107996"/>
          </a:xfrm>
        </p:spPr>
        <p:txBody>
          <a:bodyPr/>
          <a:lstStyle/>
          <a:p>
            <a:pPr algn="ctr"/>
            <a:r>
              <a:rPr lang="ru-RU" sz="2400" dirty="0" smtClean="0">
                <a:latin typeface="Times New Roman" panose="02020603050405020304" pitchFamily="18" charset="0"/>
                <a:cs typeface="Times New Roman" panose="02020603050405020304" pitchFamily="18" charset="0"/>
              </a:rPr>
              <a:t>Всероссийская акция </a:t>
            </a:r>
          </a:p>
          <a:p>
            <a:pPr algn="ctr"/>
            <a:r>
              <a:rPr lang="ru-RU" sz="2400" dirty="0" smtClean="0">
                <a:latin typeface="Times New Roman" panose="02020603050405020304" pitchFamily="18" charset="0"/>
                <a:cs typeface="Times New Roman" panose="02020603050405020304" pitchFamily="18" charset="0"/>
              </a:rPr>
              <a:t>«Спорт-альтернатива пагубным привычкам».</a:t>
            </a:r>
            <a:endParaRPr lang="ru-RU" sz="2400"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4656" y="372236"/>
            <a:ext cx="7482205" cy="923330"/>
          </a:xfrm>
        </p:spPr>
        <p:txBody>
          <a:bodyPr/>
          <a:lstStyle/>
          <a:p>
            <a:pPr algn="ctr"/>
            <a:r>
              <a:rPr lang="ru-RU" sz="2000" dirty="0" smtClean="0"/>
              <a:t>Всероссийская акция «Спорт-альтернатива пагубным привычкам» номинация «Мой любимый вид спорта».</a:t>
            </a:r>
            <a:br>
              <a:rPr lang="ru-RU" sz="2000" dirty="0" smtClean="0"/>
            </a:br>
            <a:r>
              <a:rPr lang="ru-RU" sz="2000" dirty="0" smtClean="0"/>
              <a:t> Победитель Регионального этапа.</a:t>
            </a:r>
            <a:endParaRPr lang="ru-RU" sz="2000" dirty="0"/>
          </a:p>
        </p:txBody>
      </p:sp>
      <p:pic>
        <p:nvPicPr>
          <p:cNvPr id="4098"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323528" y="3861047"/>
            <a:ext cx="3960440" cy="2589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Grp="1" noChangeAspect="1" noChangeArrowheads="1"/>
          </p:cNvPicPr>
          <p:nvPr>
            <p:ph sz="half" idx="3"/>
          </p:nvPr>
        </p:nvPicPr>
        <p:blipFill>
          <a:blip r:embed="rId3">
            <a:extLst>
              <a:ext uri="{28A0092B-C50C-407E-A947-70E740481C1C}">
                <a14:useLocalDpi xmlns:a14="http://schemas.microsoft.com/office/drawing/2010/main" val="0"/>
              </a:ext>
            </a:extLst>
          </a:blip>
          <a:srcRect/>
          <a:stretch>
            <a:fillRect/>
          </a:stretch>
        </p:blipFill>
        <p:spPr bwMode="auto">
          <a:xfrm>
            <a:off x="395536" y="1314003"/>
            <a:ext cx="3906267" cy="24543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79392" y="1268760"/>
            <a:ext cx="3825055" cy="24731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1"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79393" y="3861048"/>
            <a:ext cx="3825054" cy="25894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3920364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784656" y="372236"/>
            <a:ext cx="7482205" cy="5829801"/>
          </a:xfrm>
          <a:prstGeom prst="rect">
            <a:avLst/>
          </a:prstGeom>
        </p:spPr>
        <p:txBody>
          <a:bodyPr vert="horz" wrap="square" lIns="0" tIns="43180" rIns="0" bIns="0" rtlCol="0">
            <a:spAutoFit/>
          </a:bodyPr>
          <a:lstStyle/>
          <a:p>
            <a:pPr algn="ctr"/>
            <a:r>
              <a:rPr lang="ru-RU" sz="1800" b="1" dirty="0"/>
              <a:t>Блок 5. «Управляй стрессом!».</a:t>
            </a:r>
            <a:r>
              <a:rPr lang="ru-RU" sz="1800" dirty="0"/>
              <a:t/>
            </a:r>
            <a:br>
              <a:rPr lang="ru-RU" sz="1800" dirty="0"/>
            </a:br>
            <a:r>
              <a:rPr lang="ru-RU" sz="1800" dirty="0" smtClean="0"/>
              <a:t/>
            </a:r>
            <a:br>
              <a:rPr lang="ru-RU" sz="1800" dirty="0" smtClean="0"/>
            </a:br>
            <a:r>
              <a:rPr lang="ru-RU" dirty="0"/>
              <a:t/>
            </a:r>
            <a:br>
              <a:rPr lang="ru-RU" dirty="0"/>
            </a:br>
            <a:r>
              <a:rPr lang="ru-RU" sz="1800" dirty="0"/>
              <a:t>1. Проведение экспресс-оценки эмоционального выгорания работников дошкольной организации.</a:t>
            </a:r>
            <a:br>
              <a:rPr lang="ru-RU" sz="1800" dirty="0"/>
            </a:br>
            <a:r>
              <a:rPr lang="ru-RU" sz="1800" dirty="0"/>
              <a:t>2.Проведение мастер-класса «Профилактика эмоционального и профессионального выгорания».</a:t>
            </a:r>
            <a:br>
              <a:rPr lang="ru-RU" sz="1800" dirty="0"/>
            </a:br>
            <a:r>
              <a:rPr lang="ru-RU" sz="1800" dirty="0"/>
              <a:t>3.Проведение консультаций, семинаров по управлению конфликтными ситуациями.</a:t>
            </a:r>
            <a:br>
              <a:rPr lang="ru-RU" sz="1800" dirty="0"/>
            </a:br>
            <a:r>
              <a:rPr lang="ru-RU" sz="1800" dirty="0"/>
              <a:t>4.Оборудование кабинета педагога-психолога для психоэмоциональной разгрузки работников дошкольной организации.</a:t>
            </a:r>
            <a:br>
              <a:rPr lang="ru-RU" sz="1800" dirty="0"/>
            </a:br>
            <a:r>
              <a:rPr lang="ru-RU" sz="1800" dirty="0"/>
              <a:t>5.Разработка рекомендаций педагогом-психологом о причинах эмоционального и профессионального выгорания, симптомах и методах профилактики.</a:t>
            </a:r>
            <a:br>
              <a:rPr lang="ru-RU" sz="1800" dirty="0"/>
            </a:br>
            <a:r>
              <a:rPr lang="ru-RU" sz="1800" dirty="0"/>
              <a:t>6.Поощрение руководителем результатов труда работников, выражение благодарности за успешно выполненные задачи, награждение за победу в конкурсах профессионального мастерства и т.д.</a:t>
            </a:r>
            <a:br>
              <a:rPr lang="ru-RU" sz="1800" dirty="0"/>
            </a:br>
            <a:r>
              <a:rPr lang="ru-RU" sz="1800" dirty="0"/>
              <a:t>7. Ежегодное участие в городской акции «Собери макулатуру - сохрани дерево!».</a:t>
            </a:r>
            <a:br>
              <a:rPr lang="ru-RU" sz="1800" dirty="0"/>
            </a:br>
            <a:r>
              <a:rPr lang="ru-RU" sz="1800" dirty="0" smtClean="0"/>
              <a:t/>
            </a:r>
            <a:br>
              <a:rPr lang="ru-RU" sz="1800" dirty="0" smtClean="0"/>
            </a:br>
            <a:endParaRPr sz="1800" spc="-10"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83568" y="633462"/>
            <a:ext cx="7704856" cy="1477328"/>
          </a:xfrm>
          <a:prstGeom prst="rect">
            <a:avLst/>
          </a:prstGeom>
        </p:spPr>
        <p:txBody>
          <a:bodyPr wrap="square">
            <a:spAutoFit/>
          </a:bodyPr>
          <a:lstStyle/>
          <a:p>
            <a:r>
              <a:rPr lang="ru-RU" dirty="0" smtClean="0">
                <a:hlinkClick r:id="rId2"/>
              </a:rPr>
              <a:t>Ссылка: поощрения и награждения работников </a:t>
            </a:r>
            <a:r>
              <a:rPr lang="en-US" dirty="0" smtClean="0">
                <a:hlinkClick r:id="rId2"/>
              </a:rPr>
              <a:t>https://cloud.mail.ru/public/Ckku/5esoJCVrr</a:t>
            </a:r>
            <a:endParaRPr lang="ru-RU" dirty="0" smtClean="0"/>
          </a:p>
          <a:p>
            <a:r>
              <a:rPr lang="ru-RU" dirty="0" smtClean="0">
                <a:latin typeface="Times New Roman" panose="02020603050405020304" pitchFamily="18" charset="0"/>
                <a:cs typeface="Times New Roman" panose="02020603050405020304" pitchFamily="18" charset="0"/>
              </a:rPr>
              <a:t>Трудовой коллектив нашей дошкольной организации активно участвует в мероприятиях района, города.</a:t>
            </a:r>
          </a:p>
          <a:p>
            <a:endParaRPr lang="ru-RU" dirty="0"/>
          </a:p>
        </p:txBody>
      </p:sp>
      <p:pic>
        <p:nvPicPr>
          <p:cNvPr id="2050" name="Picture 2" descr="C:\Users\DS75\Desktop\Награждения и поощренияработников\Экологическая акция Собери макулатуру-сохрани дерево.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20072" y="1736664"/>
            <a:ext cx="3372618" cy="4635623"/>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C:\Users\DS75\Desktop\Награждения и поощренияработников\Городской конкурс масленичных кукол Масленица .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99592" y="1768029"/>
            <a:ext cx="3354077" cy="46101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F:\Просфсоюзные решения 2026\Акция добрый автобус.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62000" y="1772816"/>
            <a:ext cx="7210400" cy="4500246"/>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title"/>
          </p:nvPr>
        </p:nvSpPr>
        <p:spPr>
          <a:xfrm>
            <a:off x="784656" y="372236"/>
            <a:ext cx="7482205" cy="923330"/>
          </a:xfrm>
        </p:spPr>
        <p:txBody>
          <a:bodyPr/>
          <a:lstStyle/>
          <a:p>
            <a:pPr algn="ctr"/>
            <a:r>
              <a:rPr lang="ru-RU" sz="2000" dirty="0" smtClean="0"/>
              <a:t>Работники нашей дошкольной организации и члены их семей всегда готовы прийти на помощь тем, кто в ней нуждается.</a:t>
            </a:r>
            <a:br>
              <a:rPr lang="ru-RU" sz="2000" dirty="0" smtClean="0"/>
            </a:br>
            <a:r>
              <a:rPr lang="ru-RU" sz="2000" dirty="0" smtClean="0"/>
              <a:t>Акция «Добрый автобус».</a:t>
            </a:r>
            <a:endParaRPr lang="ru-RU" sz="2000" dirty="0"/>
          </a:p>
        </p:txBody>
      </p:sp>
    </p:spTree>
    <p:extLst>
      <p:ext uri="{BB962C8B-B14F-4D97-AF65-F5344CB8AC3E}">
        <p14:creationId xmlns:p14="http://schemas.microsoft.com/office/powerpoint/2010/main" val="25635950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p:nvPr/>
        </p:nvSpPr>
        <p:spPr>
          <a:xfrm>
            <a:off x="971600" y="551434"/>
            <a:ext cx="7632847" cy="4721805"/>
          </a:xfrm>
          <a:prstGeom prst="rect">
            <a:avLst/>
          </a:prstGeom>
        </p:spPr>
        <p:txBody>
          <a:bodyPr vert="horz" wrap="square" lIns="0" tIns="12700" rIns="0" bIns="0" rtlCol="0">
            <a:spAutoFit/>
          </a:bodyPr>
          <a:lstStyle/>
          <a:p>
            <a:pPr algn="ctr"/>
            <a:r>
              <a:rPr lang="ru-RU" sz="2400" b="1" dirty="0">
                <a:latin typeface="Times New Roman" panose="02020603050405020304" pitchFamily="18" charset="0"/>
                <a:cs typeface="Times New Roman" panose="02020603050405020304" pitchFamily="18" charset="0"/>
              </a:rPr>
              <a:t>Блок 6. «Азбука здоровья</a:t>
            </a:r>
            <a:r>
              <a:rPr lang="ru-RU" sz="2400" b="1" dirty="0" smtClean="0">
                <a:latin typeface="Times New Roman" panose="02020603050405020304" pitchFamily="18" charset="0"/>
                <a:cs typeface="Times New Roman" panose="02020603050405020304" pitchFamily="18" charset="0"/>
              </a:rPr>
              <a:t>».</a:t>
            </a:r>
          </a:p>
          <a:p>
            <a:endParaRPr lang="ru-RU" sz="2400" b="1" dirty="0">
              <a:latin typeface="Times New Roman" panose="02020603050405020304" pitchFamily="18" charset="0"/>
              <a:cs typeface="Times New Roman" panose="02020603050405020304" pitchFamily="18" charset="0"/>
            </a:endParaRPr>
          </a:p>
          <a:p>
            <a:endParaRPr lang="ru-RU" sz="2400" b="1" dirty="0" smtClean="0">
              <a:latin typeface="Times New Roman" panose="02020603050405020304" pitchFamily="18" charset="0"/>
              <a:cs typeface="Times New Roman" panose="02020603050405020304" pitchFamily="18" charset="0"/>
            </a:endParaRPr>
          </a:p>
          <a:p>
            <a:r>
              <a:rPr lang="ru-RU" sz="2400" dirty="0">
                <a:latin typeface="Times New Roman" panose="02020603050405020304" pitchFamily="18" charset="0"/>
                <a:cs typeface="Times New Roman" panose="02020603050405020304" pitchFamily="18" charset="0"/>
              </a:rPr>
              <a:t>1.Создание информационно- пропагандисткой  системы.</a:t>
            </a:r>
          </a:p>
          <a:p>
            <a:r>
              <a:rPr lang="ru-RU" sz="2400" dirty="0">
                <a:latin typeface="Times New Roman" panose="02020603050405020304" pitchFamily="18" charset="0"/>
                <a:cs typeface="Times New Roman" panose="02020603050405020304" pitchFamily="18" charset="0"/>
              </a:rPr>
              <a:t>2.Разработка информационного стенда «Уголок здоровья», буклетов, памяток, брошюр. </a:t>
            </a:r>
          </a:p>
          <a:p>
            <a:r>
              <a:rPr lang="ru-RU" sz="2400" dirty="0">
                <a:latin typeface="Times New Roman" panose="02020603050405020304" pitchFamily="18" charset="0"/>
                <a:cs typeface="Times New Roman" panose="02020603050405020304" pitchFamily="18" charset="0"/>
              </a:rPr>
              <a:t>3.  Размещение информации о вакцинации, о профилактике инфекционных заболеваний, о здоровье, о здоровом образе жизни на официальном сайте дошкольной организации в разделах «Наш Профсоюз», «Профилактика гриппа и ОРВИ».</a:t>
            </a:r>
          </a:p>
          <a:p>
            <a:r>
              <a:rPr lang="ru-RU" sz="2400" b="1" dirty="0">
                <a:latin typeface="Times New Roman" panose="02020603050405020304" pitchFamily="18" charset="0"/>
                <a:cs typeface="Times New Roman" panose="02020603050405020304" pitchFamily="18" charset="0"/>
              </a:rPr>
              <a:t> </a:t>
            </a:r>
            <a:endParaRPr lang="ru-RU" sz="2400" dirty="0">
              <a:latin typeface="Times New Roman" panose="02020603050405020304" pitchFamily="18" charset="0"/>
              <a:cs typeface="Times New Roman" panose="02020603050405020304" pitchFamily="18" charset="0"/>
            </a:endParaRPr>
          </a:p>
          <a:p>
            <a:endParaRPr lang="ru-RU"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2382221"/>
            <a:ext cx="3528392" cy="38534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92080" y="908720"/>
            <a:ext cx="3456384" cy="38208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554222" y="764704"/>
            <a:ext cx="5025890" cy="1200329"/>
          </a:xfrm>
          <a:prstGeom prst="rect">
            <a:avLst/>
          </a:prstGeom>
        </p:spPr>
        <p:txBody>
          <a:bodyPr wrap="square">
            <a:spAutoFit/>
          </a:bodyPr>
          <a:lstStyle/>
          <a:p>
            <a:r>
              <a:rPr lang="ru-RU" u="sng" dirty="0">
                <a:hlinkClick r:id="rId4"/>
              </a:rPr>
              <a:t>https://</a:t>
            </a:r>
            <a:r>
              <a:rPr lang="ru-RU" u="sng" dirty="0" smtClean="0">
                <a:hlinkClick r:id="rId4"/>
              </a:rPr>
              <a:t>mou75.oshkole.ru/pages/13321.html</a:t>
            </a:r>
            <a:endParaRPr lang="ru-RU" u="sng" dirty="0" smtClean="0"/>
          </a:p>
          <a:p>
            <a:endParaRPr lang="ru-RU" u="sng" dirty="0"/>
          </a:p>
          <a:p>
            <a:r>
              <a:rPr lang="ru-RU" dirty="0" smtClean="0">
                <a:latin typeface="Times New Roman" panose="02020603050405020304" pitchFamily="18" charset="0"/>
                <a:cs typeface="Times New Roman" panose="02020603050405020304" pitchFamily="18" charset="0"/>
              </a:rPr>
              <a:t>Ссылка  на официальном сайте раздел Наш Профсоюз</a:t>
            </a:r>
            <a:endParaRPr lang="ru-RU" dirty="0">
              <a:latin typeface="Times New Roman" panose="02020603050405020304" pitchFamily="18" charset="0"/>
              <a:cs typeface="Times New Roman" panose="02020603050405020304" pitchFamily="18" charset="0"/>
            </a:endParaRPr>
          </a:p>
        </p:txBody>
      </p:sp>
      <p:sp>
        <p:nvSpPr>
          <p:cNvPr id="3" name="Прямоугольник 2"/>
          <p:cNvSpPr/>
          <p:nvPr/>
        </p:nvSpPr>
        <p:spPr>
          <a:xfrm>
            <a:off x="3995936" y="4758372"/>
            <a:ext cx="4752528" cy="1477328"/>
          </a:xfrm>
          <a:prstGeom prst="rect">
            <a:avLst/>
          </a:prstGeom>
        </p:spPr>
        <p:txBody>
          <a:bodyPr wrap="square">
            <a:spAutoFit/>
          </a:bodyPr>
          <a:lstStyle/>
          <a:p>
            <a:r>
              <a:rPr lang="ru-RU" dirty="0"/>
              <a:t> </a:t>
            </a:r>
          </a:p>
          <a:p>
            <a:r>
              <a:rPr lang="ru-RU" u="sng" dirty="0">
                <a:hlinkClick r:id="rId5"/>
              </a:rPr>
              <a:t>https://</a:t>
            </a:r>
            <a:r>
              <a:rPr lang="ru-RU" u="sng" dirty="0" smtClean="0">
                <a:hlinkClick r:id="rId5"/>
              </a:rPr>
              <a:t>mou75.oshkole.ru/pages/10812.html</a:t>
            </a:r>
            <a:endParaRPr lang="ru-RU" u="sng" dirty="0" smtClean="0"/>
          </a:p>
          <a:p>
            <a:endParaRPr lang="ru-RU" u="sng" dirty="0" smtClean="0"/>
          </a:p>
          <a:p>
            <a:r>
              <a:rPr lang="ru-RU" dirty="0" smtClean="0">
                <a:latin typeface="Times New Roman" panose="02020603050405020304" pitchFamily="18" charset="0"/>
                <a:cs typeface="Times New Roman" panose="02020603050405020304" pitchFamily="18" charset="0"/>
              </a:rPr>
              <a:t>Ссылка на раздел Профилактика заболеваний, ОРВИ и т.д.</a:t>
            </a:r>
            <a:endParaRPr lang="ru-RU"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2"/>
          <p:cNvGraphicFramePr>
            <a:graphicFrameLocks noGrp="1"/>
          </p:cNvGraphicFramePr>
          <p:nvPr>
            <p:extLst>
              <p:ext uri="{D42A27DB-BD31-4B8C-83A1-F6EECF244321}">
                <p14:modId xmlns:p14="http://schemas.microsoft.com/office/powerpoint/2010/main" val="2919627519"/>
              </p:ext>
            </p:extLst>
          </p:nvPr>
        </p:nvGraphicFramePr>
        <p:xfrm>
          <a:off x="0" y="252893"/>
          <a:ext cx="9144000" cy="6890620"/>
        </p:xfrm>
        <a:graphic>
          <a:graphicData uri="http://schemas.openxmlformats.org/drawingml/2006/table">
            <a:tbl>
              <a:tblPr firstRow="1" bandRow="1">
                <a:tableStyleId>{2D5ABB26-0587-4C30-8999-92F81FD0307C}</a:tableStyleId>
              </a:tblPr>
              <a:tblGrid>
                <a:gridCol w="2032753">
                  <a:extLst>
                    <a:ext uri="{9D8B030D-6E8A-4147-A177-3AD203B41FA5}">
                      <a16:colId xmlns:a16="http://schemas.microsoft.com/office/drawing/2014/main" xmlns="" val="20000"/>
                    </a:ext>
                  </a:extLst>
                </a:gridCol>
                <a:gridCol w="7111247">
                  <a:extLst>
                    <a:ext uri="{9D8B030D-6E8A-4147-A177-3AD203B41FA5}">
                      <a16:colId xmlns:a16="http://schemas.microsoft.com/office/drawing/2014/main" xmlns="" val="20001"/>
                    </a:ext>
                  </a:extLst>
                </a:gridCol>
              </a:tblGrid>
              <a:tr h="318656">
                <a:tc gridSpan="2">
                  <a:txBody>
                    <a:bodyPr/>
                    <a:lstStyle/>
                    <a:p>
                      <a:pPr marR="66040" algn="ctr">
                        <a:lnSpc>
                          <a:spcPct val="100000"/>
                        </a:lnSpc>
                        <a:spcBef>
                          <a:spcPts val="295"/>
                        </a:spcBef>
                      </a:pPr>
                      <a:r>
                        <a:rPr sz="1800" b="1" dirty="0">
                          <a:latin typeface="Times New Roman"/>
                          <a:cs typeface="Times New Roman"/>
                        </a:rPr>
                        <a:t>Паспорт</a:t>
                      </a:r>
                      <a:r>
                        <a:rPr sz="1800" b="1" spc="-65" dirty="0">
                          <a:latin typeface="Times New Roman"/>
                          <a:cs typeface="Times New Roman"/>
                        </a:rPr>
                        <a:t> </a:t>
                      </a:r>
                      <a:r>
                        <a:rPr sz="1800" b="1" spc="-10" dirty="0">
                          <a:latin typeface="Times New Roman"/>
                          <a:cs typeface="Times New Roman"/>
                        </a:rPr>
                        <a:t>программы</a:t>
                      </a:r>
                      <a:endParaRPr sz="1800" dirty="0">
                        <a:latin typeface="Times New Roman"/>
                        <a:cs typeface="Times New Roman"/>
                      </a:endParaRPr>
                    </a:p>
                  </a:txBody>
                  <a:tcPr marL="0" marR="0" marT="37465" marB="0">
                    <a:lnL w="9525">
                      <a:solidFill>
                        <a:srgbClr val="77923B"/>
                      </a:solidFill>
                      <a:prstDash val="solid"/>
                    </a:lnL>
                    <a:lnR w="9525">
                      <a:solidFill>
                        <a:srgbClr val="77923B"/>
                      </a:solidFill>
                      <a:prstDash val="solid"/>
                    </a:lnR>
                    <a:lnT w="9525">
                      <a:solidFill>
                        <a:srgbClr val="77923B"/>
                      </a:solidFill>
                      <a:prstDash val="solid"/>
                    </a:lnT>
                    <a:lnB w="12700">
                      <a:solidFill>
                        <a:srgbClr val="77923B"/>
                      </a:solidFill>
                      <a:prstDash val="solid"/>
                    </a:lnB>
                    <a:solidFill>
                      <a:srgbClr val="FFFFFF"/>
                    </a:solidFill>
                  </a:tcPr>
                </a:tc>
                <a:tc hMerge="1">
                  <a:txBody>
                    <a:bodyPr/>
                    <a:lstStyle/>
                    <a:p>
                      <a:endParaRPr/>
                    </a:p>
                  </a:txBody>
                  <a:tcPr marL="0" marR="0" marT="0" marB="0"/>
                </a:tc>
                <a:extLst>
                  <a:ext uri="{0D108BD9-81ED-4DB2-BD59-A6C34878D82A}">
                    <a16:rowId xmlns:a16="http://schemas.microsoft.com/office/drawing/2014/main" xmlns="" val="10000"/>
                  </a:ext>
                </a:extLst>
              </a:tr>
              <a:tr h="355338">
                <a:tc>
                  <a:txBody>
                    <a:bodyPr/>
                    <a:lstStyle/>
                    <a:p>
                      <a:pPr marL="46990" marR="738505">
                        <a:lnSpc>
                          <a:spcPts val="1380"/>
                        </a:lnSpc>
                        <a:spcBef>
                          <a:spcPts val="150"/>
                        </a:spcBef>
                      </a:pPr>
                      <a:r>
                        <a:rPr sz="1200" spc="-10" dirty="0">
                          <a:latin typeface="Times New Roman" pitchFamily="18" charset="0"/>
                          <a:cs typeface="Times New Roman" pitchFamily="18" charset="0"/>
                        </a:rPr>
                        <a:t>Наименование программы</a:t>
                      </a:r>
                      <a:endParaRPr sz="1200" dirty="0">
                        <a:latin typeface="Times New Roman" pitchFamily="18" charset="0"/>
                        <a:cs typeface="Times New Roman" pitchFamily="18" charset="0"/>
                      </a:endParaRPr>
                    </a:p>
                  </a:txBody>
                  <a:tcPr marL="0" marR="0" marT="19050" marB="0">
                    <a:lnL w="12700">
                      <a:solidFill>
                        <a:srgbClr val="77923B"/>
                      </a:solidFill>
                      <a:prstDash val="solid"/>
                    </a:lnL>
                    <a:lnR w="12700">
                      <a:solidFill>
                        <a:srgbClr val="77923B"/>
                      </a:solidFill>
                      <a:prstDash val="solid"/>
                    </a:lnR>
                    <a:lnT w="12700">
                      <a:solidFill>
                        <a:srgbClr val="77923B"/>
                      </a:solidFill>
                      <a:prstDash val="solid"/>
                    </a:lnT>
                    <a:lnB w="12700">
                      <a:solidFill>
                        <a:srgbClr val="77923B"/>
                      </a:solidFill>
                      <a:prstDash val="solid"/>
                    </a:lnB>
                    <a:solidFill>
                      <a:srgbClr val="FFFFFF"/>
                    </a:solidFill>
                  </a:tcPr>
                </a:tc>
                <a:tc>
                  <a:txBody>
                    <a:bodyPr/>
                    <a:lstStyle/>
                    <a:p>
                      <a:pPr marL="46990">
                        <a:lnSpc>
                          <a:spcPct val="100000"/>
                        </a:lnSpc>
                        <a:spcBef>
                          <a:spcPts val="545"/>
                        </a:spcBef>
                      </a:pPr>
                      <a:r>
                        <a:rPr sz="1200" smtClean="0">
                          <a:latin typeface="Times New Roman" pitchFamily="18" charset="0"/>
                          <a:cs typeface="Times New Roman" pitchFamily="18" charset="0"/>
                        </a:rPr>
                        <a:t>«</a:t>
                      </a:r>
                      <a:r>
                        <a:rPr lang="ru-RU" sz="1200" dirty="0" smtClean="0">
                          <a:latin typeface="Times New Roman" pitchFamily="18" charset="0"/>
                          <a:cs typeface="Times New Roman" pitchFamily="18" charset="0"/>
                        </a:rPr>
                        <a:t>Здоровым быть – счастливым жить!»</a:t>
                      </a:r>
                      <a:endParaRPr sz="1200" dirty="0">
                        <a:latin typeface="Times New Roman" pitchFamily="18" charset="0"/>
                        <a:cs typeface="Times New Roman" pitchFamily="18" charset="0"/>
                      </a:endParaRPr>
                    </a:p>
                  </a:txBody>
                  <a:tcPr marL="0" marR="0" marT="69215" marB="0">
                    <a:lnL w="12700">
                      <a:solidFill>
                        <a:srgbClr val="77923B"/>
                      </a:solidFill>
                      <a:prstDash val="solid"/>
                    </a:lnL>
                    <a:lnR w="12700">
                      <a:solidFill>
                        <a:srgbClr val="77923B"/>
                      </a:solidFill>
                      <a:prstDash val="solid"/>
                    </a:lnR>
                    <a:lnT w="12700">
                      <a:solidFill>
                        <a:srgbClr val="77923B"/>
                      </a:solidFill>
                      <a:prstDash val="solid"/>
                    </a:lnT>
                    <a:lnB w="12700">
                      <a:solidFill>
                        <a:srgbClr val="77923B"/>
                      </a:solidFill>
                      <a:prstDash val="solid"/>
                    </a:lnB>
                    <a:solidFill>
                      <a:srgbClr val="FFFFFF"/>
                    </a:solidFill>
                  </a:tcPr>
                </a:tc>
                <a:extLst>
                  <a:ext uri="{0D108BD9-81ED-4DB2-BD59-A6C34878D82A}">
                    <a16:rowId xmlns:a16="http://schemas.microsoft.com/office/drawing/2014/main" xmlns="" val="10001"/>
                  </a:ext>
                </a:extLst>
              </a:tr>
              <a:tr h="731153">
                <a:tc>
                  <a:txBody>
                    <a:bodyPr/>
                    <a:lstStyle/>
                    <a:p>
                      <a:pPr marL="46990">
                        <a:lnSpc>
                          <a:spcPct val="100000"/>
                        </a:lnSpc>
                        <a:spcBef>
                          <a:spcPts val="405"/>
                        </a:spcBef>
                      </a:pPr>
                      <a:r>
                        <a:rPr sz="1200" dirty="0">
                          <a:latin typeface="Times New Roman" pitchFamily="18" charset="0"/>
                          <a:cs typeface="Times New Roman" pitchFamily="18" charset="0"/>
                        </a:rPr>
                        <a:t>Автор</a:t>
                      </a:r>
                      <a:r>
                        <a:rPr sz="1200" spc="-75" dirty="0">
                          <a:latin typeface="Times New Roman" pitchFamily="18" charset="0"/>
                          <a:cs typeface="Times New Roman" pitchFamily="18" charset="0"/>
                        </a:rPr>
                        <a:t> </a:t>
                      </a:r>
                      <a:r>
                        <a:rPr sz="1200" spc="-10" dirty="0">
                          <a:latin typeface="Times New Roman" pitchFamily="18" charset="0"/>
                          <a:cs typeface="Times New Roman" pitchFamily="18" charset="0"/>
                        </a:rPr>
                        <a:t>программы</a:t>
                      </a:r>
                      <a:endParaRPr sz="1200">
                        <a:latin typeface="Times New Roman" pitchFamily="18" charset="0"/>
                        <a:cs typeface="Times New Roman" pitchFamily="18" charset="0"/>
                      </a:endParaRPr>
                    </a:p>
                  </a:txBody>
                  <a:tcPr marL="0" marR="0" marT="51435" marB="0">
                    <a:lnL w="12700">
                      <a:solidFill>
                        <a:srgbClr val="77923B"/>
                      </a:solidFill>
                      <a:prstDash val="solid"/>
                    </a:lnL>
                    <a:lnR w="12700">
                      <a:solidFill>
                        <a:srgbClr val="77923B"/>
                      </a:solidFill>
                      <a:prstDash val="solid"/>
                    </a:lnR>
                    <a:lnT w="12700">
                      <a:solidFill>
                        <a:srgbClr val="77923B"/>
                      </a:solidFill>
                      <a:prstDash val="solid"/>
                    </a:lnT>
                    <a:lnB w="12700">
                      <a:solidFill>
                        <a:srgbClr val="77923B"/>
                      </a:solidFill>
                      <a:prstDash val="solid"/>
                    </a:lnB>
                    <a:solidFill>
                      <a:srgbClr val="FFFFFF"/>
                    </a:solidFill>
                  </a:tcPr>
                </a:tc>
                <a:tc>
                  <a:txBody>
                    <a:bodyPr/>
                    <a:lstStyle/>
                    <a:p>
                      <a:pPr marL="12700" marR="5080" indent="796925" algn="l">
                        <a:lnSpc>
                          <a:spcPct val="100000"/>
                        </a:lnSpc>
                        <a:spcBef>
                          <a:spcPts val="100"/>
                        </a:spcBef>
                      </a:pPr>
                      <a:r>
                        <a:rPr lang="ru-RU" sz="1200" spc="-10" dirty="0" smtClean="0">
                          <a:latin typeface="Times New Roman" pitchFamily="18" charset="0"/>
                          <a:cs typeface="Times New Roman" pitchFamily="18" charset="0"/>
                        </a:rPr>
                        <a:t>Заведующий </a:t>
                      </a:r>
                      <a:r>
                        <a:rPr lang="ru-RU" sz="1200" spc="-10" dirty="0" err="1" smtClean="0">
                          <a:latin typeface="Times New Roman" pitchFamily="18" charset="0"/>
                          <a:cs typeface="Times New Roman" pitchFamily="18" charset="0"/>
                        </a:rPr>
                        <a:t>Деньгова</a:t>
                      </a:r>
                      <a:r>
                        <a:rPr lang="ru-RU" sz="1200" spc="-10" dirty="0" smtClean="0">
                          <a:latin typeface="Times New Roman" pitchFamily="18" charset="0"/>
                          <a:cs typeface="Times New Roman" pitchFamily="18" charset="0"/>
                        </a:rPr>
                        <a:t> Светлана</a:t>
                      </a:r>
                      <a:r>
                        <a:rPr lang="ru-RU" sz="1200" spc="-10" baseline="0" dirty="0" smtClean="0">
                          <a:latin typeface="Times New Roman" pitchFamily="18" charset="0"/>
                          <a:cs typeface="Times New Roman" pitchFamily="18" charset="0"/>
                        </a:rPr>
                        <a:t> Анатольевна</a:t>
                      </a:r>
                      <a:endParaRPr lang="ru-RU" sz="1200" spc="-10" dirty="0" smtClean="0">
                        <a:latin typeface="Times New Roman" pitchFamily="18" charset="0"/>
                        <a:cs typeface="Times New Roman" pitchFamily="18" charset="0"/>
                      </a:endParaRPr>
                    </a:p>
                    <a:p>
                      <a:pPr marL="12700" marR="5080" indent="796925" algn="l">
                        <a:lnSpc>
                          <a:spcPct val="100000"/>
                        </a:lnSpc>
                        <a:spcBef>
                          <a:spcPts val="100"/>
                        </a:spcBef>
                      </a:pPr>
                      <a:r>
                        <a:rPr lang="ru-RU" sz="1200" spc="-10" dirty="0" smtClean="0">
                          <a:latin typeface="Times New Roman" pitchFamily="18" charset="0"/>
                          <a:cs typeface="Times New Roman" pitchFamily="18" charset="0"/>
                        </a:rPr>
                        <a:t>Старший воспитатель, председатель ППО  Кушнарева Татьяна</a:t>
                      </a:r>
                      <a:r>
                        <a:rPr lang="ru-RU" sz="1200" spc="-10" baseline="0" dirty="0" smtClean="0">
                          <a:latin typeface="Times New Roman" pitchFamily="18" charset="0"/>
                          <a:cs typeface="Times New Roman" pitchFamily="18" charset="0"/>
                        </a:rPr>
                        <a:t> Владимировна</a:t>
                      </a:r>
                      <a:endParaRPr lang="ru-RU" sz="1200" spc="-10" dirty="0" smtClean="0">
                        <a:latin typeface="Times New Roman" pitchFamily="18" charset="0"/>
                        <a:cs typeface="Times New Roman" pitchFamily="18" charset="0"/>
                      </a:endParaRPr>
                    </a:p>
                    <a:p>
                      <a:pPr marL="12700" marR="5080" indent="796925" algn="l">
                        <a:lnSpc>
                          <a:spcPct val="100000"/>
                        </a:lnSpc>
                        <a:spcBef>
                          <a:spcPts val="100"/>
                        </a:spcBef>
                      </a:pPr>
                      <a:r>
                        <a:rPr lang="ru-RU" sz="1200" spc="-10" dirty="0" smtClean="0">
                          <a:latin typeface="Times New Roman" pitchFamily="18" charset="0"/>
                          <a:cs typeface="Times New Roman" pitchFamily="18" charset="0"/>
                        </a:rPr>
                        <a:t>Инструктор по физической культуре</a:t>
                      </a:r>
                    </a:p>
                    <a:p>
                      <a:pPr marL="12700" marR="5080" indent="796925" algn="l">
                        <a:lnSpc>
                          <a:spcPct val="100000"/>
                        </a:lnSpc>
                        <a:spcBef>
                          <a:spcPts val="100"/>
                        </a:spcBef>
                      </a:pPr>
                      <a:r>
                        <a:rPr lang="ru-RU" sz="1200" spc="-10" dirty="0" smtClean="0">
                          <a:latin typeface="Times New Roman" pitchFamily="18" charset="0"/>
                          <a:cs typeface="Times New Roman" pitchFamily="18" charset="0"/>
                        </a:rPr>
                        <a:t>Маврина Мария</a:t>
                      </a:r>
                      <a:r>
                        <a:rPr lang="ru-RU" sz="1200" spc="-10" baseline="0" dirty="0" smtClean="0">
                          <a:latin typeface="Times New Roman" pitchFamily="18" charset="0"/>
                          <a:cs typeface="Times New Roman" pitchFamily="18" charset="0"/>
                        </a:rPr>
                        <a:t> Дмитриевна</a:t>
                      </a:r>
                      <a:endParaRPr sz="1200" dirty="0">
                        <a:latin typeface="Times New Roman" pitchFamily="18" charset="0"/>
                        <a:cs typeface="Times New Roman" pitchFamily="18" charset="0"/>
                      </a:endParaRPr>
                    </a:p>
                  </a:txBody>
                  <a:tcPr marL="0" marR="0" marT="1270" marB="0">
                    <a:lnL w="12700">
                      <a:solidFill>
                        <a:srgbClr val="77923B"/>
                      </a:solidFill>
                      <a:prstDash val="solid"/>
                    </a:lnL>
                    <a:lnR w="12700">
                      <a:solidFill>
                        <a:srgbClr val="77923B"/>
                      </a:solidFill>
                      <a:prstDash val="solid"/>
                    </a:lnR>
                    <a:lnT w="12700">
                      <a:solidFill>
                        <a:srgbClr val="77923B"/>
                      </a:solidFill>
                      <a:prstDash val="solid"/>
                    </a:lnT>
                    <a:lnB w="12700">
                      <a:solidFill>
                        <a:srgbClr val="77923B"/>
                      </a:solidFill>
                      <a:prstDash val="solid"/>
                    </a:lnB>
                    <a:solidFill>
                      <a:srgbClr val="FFFFFF"/>
                    </a:solidFill>
                  </a:tcPr>
                </a:tc>
                <a:extLst>
                  <a:ext uri="{0D108BD9-81ED-4DB2-BD59-A6C34878D82A}">
                    <a16:rowId xmlns:a16="http://schemas.microsoft.com/office/drawing/2014/main" xmlns="" val="10002"/>
                  </a:ext>
                </a:extLst>
              </a:tr>
              <a:tr h="211713">
                <a:tc>
                  <a:txBody>
                    <a:bodyPr/>
                    <a:lstStyle/>
                    <a:p>
                      <a:pPr marL="46990" marR="49530">
                        <a:lnSpc>
                          <a:spcPts val="1380"/>
                        </a:lnSpc>
                        <a:spcBef>
                          <a:spcPts val="740"/>
                        </a:spcBef>
                      </a:pPr>
                      <a:r>
                        <a:rPr sz="1200" spc="-10" dirty="0">
                          <a:latin typeface="Times New Roman" pitchFamily="18" charset="0"/>
                          <a:cs typeface="Times New Roman" pitchFamily="18" charset="0"/>
                        </a:rPr>
                        <a:t>Территория</a:t>
                      </a:r>
                      <a:r>
                        <a:rPr sz="1200" spc="-25" dirty="0">
                          <a:latin typeface="Times New Roman" pitchFamily="18" charset="0"/>
                          <a:cs typeface="Times New Roman" pitchFamily="18" charset="0"/>
                        </a:rPr>
                        <a:t> </a:t>
                      </a:r>
                      <a:r>
                        <a:rPr sz="1200" spc="-10" dirty="0">
                          <a:latin typeface="Times New Roman" pitchFamily="18" charset="0"/>
                          <a:cs typeface="Times New Roman" pitchFamily="18" charset="0"/>
                        </a:rPr>
                        <a:t>реализации программы</a:t>
                      </a:r>
                      <a:endParaRPr sz="1200">
                        <a:latin typeface="Times New Roman" pitchFamily="18" charset="0"/>
                        <a:cs typeface="Times New Roman" pitchFamily="18" charset="0"/>
                      </a:endParaRPr>
                    </a:p>
                  </a:txBody>
                  <a:tcPr marL="0" marR="0" marT="93980" marB="0">
                    <a:lnL w="12700">
                      <a:solidFill>
                        <a:srgbClr val="77923B"/>
                      </a:solidFill>
                      <a:prstDash val="solid"/>
                    </a:lnL>
                    <a:lnR w="12700">
                      <a:solidFill>
                        <a:srgbClr val="77923B"/>
                      </a:solidFill>
                      <a:prstDash val="solid"/>
                    </a:lnR>
                    <a:lnT w="12700">
                      <a:solidFill>
                        <a:srgbClr val="77923B"/>
                      </a:solidFill>
                      <a:prstDash val="solid"/>
                    </a:lnT>
                    <a:lnB w="12700">
                      <a:solidFill>
                        <a:srgbClr val="77923B"/>
                      </a:solidFill>
                      <a:prstDash val="solid"/>
                    </a:lnB>
                    <a:solidFill>
                      <a:srgbClr val="FFFFFF"/>
                    </a:solidFill>
                  </a:tcPr>
                </a:tc>
                <a:tc>
                  <a:txBody>
                    <a:bodyPr/>
                    <a:lstStyle/>
                    <a:p>
                      <a:pPr marL="46990">
                        <a:lnSpc>
                          <a:spcPct val="100000"/>
                        </a:lnSpc>
                        <a:spcBef>
                          <a:spcPts val="1130"/>
                        </a:spcBef>
                      </a:pPr>
                      <a:r>
                        <a:rPr lang="ru-RU" sz="1200" dirty="0" smtClean="0">
                          <a:latin typeface="Times New Roman" pitchFamily="18" charset="0"/>
                          <a:cs typeface="Times New Roman" pitchFamily="18" charset="0"/>
                        </a:rPr>
                        <a:t>Россия,</a:t>
                      </a:r>
                      <a:r>
                        <a:rPr lang="ru-RU" sz="1200" baseline="0" dirty="0" smtClean="0">
                          <a:latin typeface="Times New Roman" pitchFamily="18" charset="0"/>
                          <a:cs typeface="Times New Roman" pitchFamily="18" charset="0"/>
                        </a:rPr>
                        <a:t> Волгоградская область, г.Волгограда, Кировский район, ул.им.Быстрова,86а</a:t>
                      </a:r>
                      <a:endParaRPr sz="1200" dirty="0">
                        <a:latin typeface="Times New Roman" pitchFamily="18" charset="0"/>
                        <a:cs typeface="Times New Roman" pitchFamily="18" charset="0"/>
                      </a:endParaRPr>
                    </a:p>
                  </a:txBody>
                  <a:tcPr marL="0" marR="0" marT="143510" marB="0">
                    <a:lnL w="12700">
                      <a:solidFill>
                        <a:srgbClr val="77923B"/>
                      </a:solidFill>
                      <a:prstDash val="solid"/>
                    </a:lnL>
                    <a:lnR w="12700">
                      <a:solidFill>
                        <a:srgbClr val="77923B"/>
                      </a:solidFill>
                      <a:prstDash val="solid"/>
                    </a:lnR>
                    <a:lnT w="12700">
                      <a:solidFill>
                        <a:srgbClr val="77923B"/>
                      </a:solidFill>
                      <a:prstDash val="solid"/>
                    </a:lnT>
                    <a:lnB w="12700">
                      <a:solidFill>
                        <a:srgbClr val="77923B"/>
                      </a:solidFill>
                      <a:prstDash val="solid"/>
                    </a:lnB>
                    <a:solidFill>
                      <a:srgbClr val="FFFFFF"/>
                    </a:solidFill>
                  </a:tcPr>
                </a:tc>
                <a:extLst>
                  <a:ext uri="{0D108BD9-81ED-4DB2-BD59-A6C34878D82A}">
                    <a16:rowId xmlns:a16="http://schemas.microsoft.com/office/drawing/2014/main" xmlns="" val="10003"/>
                  </a:ext>
                </a:extLst>
              </a:tr>
              <a:tr h="333637">
                <a:tc>
                  <a:txBody>
                    <a:bodyPr/>
                    <a:lstStyle/>
                    <a:p>
                      <a:pPr marL="46990" marR="832485" algn="just">
                        <a:lnSpc>
                          <a:spcPct val="82900"/>
                        </a:lnSpc>
                        <a:spcBef>
                          <a:spcPts val="835"/>
                        </a:spcBef>
                      </a:pPr>
                      <a:r>
                        <a:rPr sz="1200" spc="-10" dirty="0">
                          <a:latin typeface="Times New Roman" pitchFamily="18" charset="0"/>
                          <a:cs typeface="Times New Roman" pitchFamily="18" charset="0"/>
                        </a:rPr>
                        <a:t>Учреждение, реализующее программу</a:t>
                      </a:r>
                      <a:endParaRPr sz="1200">
                        <a:latin typeface="Times New Roman" pitchFamily="18" charset="0"/>
                        <a:cs typeface="Times New Roman" pitchFamily="18" charset="0"/>
                      </a:endParaRPr>
                    </a:p>
                  </a:txBody>
                  <a:tcPr marL="0" marR="0" marT="106045" marB="0">
                    <a:lnL w="12700">
                      <a:solidFill>
                        <a:srgbClr val="77923B"/>
                      </a:solidFill>
                      <a:prstDash val="solid"/>
                    </a:lnL>
                    <a:lnR w="12700">
                      <a:solidFill>
                        <a:srgbClr val="77923B"/>
                      </a:solidFill>
                      <a:prstDash val="solid"/>
                    </a:lnR>
                    <a:lnT w="12700">
                      <a:solidFill>
                        <a:srgbClr val="77923B"/>
                      </a:solidFill>
                      <a:prstDash val="solid"/>
                    </a:lnT>
                    <a:lnB w="12700">
                      <a:solidFill>
                        <a:srgbClr val="77923B"/>
                      </a:solidFill>
                      <a:prstDash val="solid"/>
                    </a:lnB>
                    <a:solidFill>
                      <a:srgbClr val="FFFFFF"/>
                    </a:solidFill>
                  </a:tcPr>
                </a:tc>
                <a:tc>
                  <a:txBody>
                    <a:bodyPr/>
                    <a:lstStyle/>
                    <a:p>
                      <a:pPr marL="46990" marR="1233805" lvl="0" indent="0" defTabSz="914400" eaLnBrk="1" fontAlgn="auto" latinLnBrk="0" hangingPunct="1">
                        <a:lnSpc>
                          <a:spcPts val="1380"/>
                        </a:lnSpc>
                        <a:spcBef>
                          <a:spcPts val="1545"/>
                        </a:spcBef>
                        <a:spcAft>
                          <a:spcPts val="0"/>
                        </a:spcAft>
                        <a:buClrTx/>
                        <a:buSzTx/>
                        <a:buFontTx/>
                        <a:buNone/>
                        <a:tabLst/>
                        <a:defRPr/>
                      </a:pPr>
                      <a:r>
                        <a:rPr lang="ru-RU" sz="1200" dirty="0">
                          <a:latin typeface="Times New Roman" pitchFamily="18" charset="0"/>
                          <a:cs typeface="Times New Roman" pitchFamily="18" charset="0"/>
                        </a:rPr>
                        <a:t>Муниципальное </a:t>
                      </a:r>
                      <a:r>
                        <a:rPr lang="ru-RU" sz="1200" dirty="0" smtClean="0">
                          <a:latin typeface="Times New Roman" pitchFamily="18" charset="0"/>
                          <a:cs typeface="Times New Roman" pitchFamily="18" charset="0"/>
                        </a:rPr>
                        <a:t>дошкольное </a:t>
                      </a:r>
                      <a:r>
                        <a:rPr lang="ru-RU" sz="1200" dirty="0">
                          <a:latin typeface="Times New Roman" pitchFamily="18" charset="0"/>
                          <a:cs typeface="Times New Roman" pitchFamily="18" charset="0"/>
                        </a:rPr>
                        <a:t>образовательное </a:t>
                      </a:r>
                      <a:r>
                        <a:rPr lang="ru-RU" sz="1200" dirty="0" smtClean="0">
                          <a:latin typeface="Times New Roman" pitchFamily="18" charset="0"/>
                          <a:cs typeface="Times New Roman" pitchFamily="18" charset="0"/>
                        </a:rPr>
                        <a:t>учреждение</a:t>
                      </a:r>
                      <a:r>
                        <a:rPr lang="ru-RU" sz="1200" baseline="0" dirty="0" smtClean="0">
                          <a:latin typeface="Times New Roman" pitchFamily="18" charset="0"/>
                          <a:cs typeface="Times New Roman" pitchFamily="18" charset="0"/>
                        </a:rPr>
                        <a:t> «Детский сад № 75 Кировского района Волгограда»</a:t>
                      </a:r>
                      <a:endParaRPr lang="ru-RU" sz="1200" dirty="0">
                        <a:latin typeface="Times New Roman" pitchFamily="18" charset="0"/>
                        <a:cs typeface="Times New Roman" pitchFamily="18" charset="0"/>
                      </a:endParaRPr>
                    </a:p>
                  </a:txBody>
                  <a:tcPr marL="0" marR="0" marT="196215" marB="0">
                    <a:lnL w="12700">
                      <a:solidFill>
                        <a:srgbClr val="77923B"/>
                      </a:solidFill>
                      <a:prstDash val="solid"/>
                    </a:lnL>
                    <a:lnR w="12700">
                      <a:solidFill>
                        <a:srgbClr val="77923B"/>
                      </a:solidFill>
                      <a:prstDash val="solid"/>
                    </a:lnR>
                    <a:lnT w="12700">
                      <a:solidFill>
                        <a:srgbClr val="77923B"/>
                      </a:solidFill>
                      <a:prstDash val="solid"/>
                    </a:lnT>
                    <a:lnB w="12700">
                      <a:solidFill>
                        <a:srgbClr val="77923B"/>
                      </a:solidFill>
                      <a:prstDash val="solid"/>
                    </a:lnB>
                    <a:solidFill>
                      <a:srgbClr val="FFFFFF"/>
                    </a:solidFill>
                  </a:tcPr>
                </a:tc>
                <a:extLst>
                  <a:ext uri="{0D108BD9-81ED-4DB2-BD59-A6C34878D82A}">
                    <a16:rowId xmlns:a16="http://schemas.microsoft.com/office/drawing/2014/main" xmlns="" val="10004"/>
                  </a:ext>
                </a:extLst>
              </a:tr>
              <a:tr h="403640">
                <a:tc>
                  <a:txBody>
                    <a:bodyPr/>
                    <a:lstStyle/>
                    <a:p>
                      <a:pPr marL="46990">
                        <a:lnSpc>
                          <a:spcPts val="1530"/>
                        </a:lnSpc>
                        <a:spcBef>
                          <a:spcPts val="445"/>
                        </a:spcBef>
                      </a:pPr>
                      <a:r>
                        <a:rPr sz="1200" spc="-10" dirty="0">
                          <a:latin typeface="Times New Roman" pitchFamily="18" charset="0"/>
                          <a:cs typeface="Times New Roman" pitchFamily="18" charset="0"/>
                        </a:rPr>
                        <a:t>Руководитель</a:t>
                      </a:r>
                      <a:endParaRPr sz="1200">
                        <a:latin typeface="Times New Roman" pitchFamily="18" charset="0"/>
                        <a:cs typeface="Times New Roman" pitchFamily="18" charset="0"/>
                      </a:endParaRPr>
                    </a:p>
                    <a:p>
                      <a:pPr marL="46990">
                        <a:lnSpc>
                          <a:spcPts val="1530"/>
                        </a:lnSpc>
                      </a:pPr>
                      <a:r>
                        <a:rPr sz="1200" spc="-10" dirty="0">
                          <a:latin typeface="Times New Roman" pitchFamily="18" charset="0"/>
                          <a:cs typeface="Times New Roman" pitchFamily="18" charset="0"/>
                        </a:rPr>
                        <a:t>программы</a:t>
                      </a:r>
                      <a:endParaRPr sz="1200">
                        <a:latin typeface="Times New Roman" pitchFamily="18" charset="0"/>
                        <a:cs typeface="Times New Roman" pitchFamily="18" charset="0"/>
                      </a:endParaRPr>
                    </a:p>
                  </a:txBody>
                  <a:tcPr marL="0" marR="0" marT="56515" marB="0">
                    <a:lnL w="12700">
                      <a:solidFill>
                        <a:srgbClr val="77923B"/>
                      </a:solidFill>
                      <a:prstDash val="solid"/>
                    </a:lnL>
                    <a:lnR w="12700">
                      <a:solidFill>
                        <a:srgbClr val="77923B"/>
                      </a:solidFill>
                      <a:prstDash val="solid"/>
                    </a:lnR>
                    <a:lnT w="12700">
                      <a:solidFill>
                        <a:srgbClr val="77923B"/>
                      </a:solidFill>
                      <a:prstDash val="solid"/>
                    </a:lnT>
                    <a:lnB w="12700">
                      <a:solidFill>
                        <a:srgbClr val="77923B"/>
                      </a:solidFill>
                      <a:prstDash val="solid"/>
                    </a:lnB>
                    <a:solidFill>
                      <a:srgbClr val="FFFFFF"/>
                    </a:solidFill>
                  </a:tcPr>
                </a:tc>
                <a:tc>
                  <a:txBody>
                    <a:bodyPr/>
                    <a:lstStyle/>
                    <a:p>
                      <a:pPr marL="46990">
                        <a:lnSpc>
                          <a:spcPct val="100000"/>
                        </a:lnSpc>
                        <a:spcBef>
                          <a:spcPts val="1135"/>
                        </a:spcBef>
                      </a:pPr>
                      <a:r>
                        <a:rPr lang="ru-RU" sz="1200" spc="-10" dirty="0" smtClean="0">
                          <a:latin typeface="Times New Roman" pitchFamily="18" charset="0"/>
                          <a:cs typeface="Times New Roman" pitchFamily="18" charset="0"/>
                        </a:rPr>
                        <a:t>Заведующий</a:t>
                      </a:r>
                      <a:r>
                        <a:rPr lang="ru-RU" sz="1200" spc="-10" baseline="0" dirty="0" smtClean="0">
                          <a:latin typeface="Times New Roman" pitchFamily="18" charset="0"/>
                          <a:cs typeface="Times New Roman" pitchFamily="18" charset="0"/>
                        </a:rPr>
                        <a:t>  </a:t>
                      </a:r>
                      <a:r>
                        <a:rPr lang="ru-RU" sz="1200" spc="-10" baseline="0" dirty="0" err="1" smtClean="0">
                          <a:latin typeface="Times New Roman" pitchFamily="18" charset="0"/>
                          <a:cs typeface="Times New Roman" pitchFamily="18" charset="0"/>
                        </a:rPr>
                        <a:t>Деньгова</a:t>
                      </a:r>
                      <a:r>
                        <a:rPr lang="ru-RU" sz="1200" spc="-10" baseline="0" dirty="0" smtClean="0">
                          <a:latin typeface="Times New Roman" pitchFamily="18" charset="0"/>
                          <a:cs typeface="Times New Roman" pitchFamily="18" charset="0"/>
                        </a:rPr>
                        <a:t> Светлана Анатольевна</a:t>
                      </a:r>
                      <a:endParaRPr sz="1200" dirty="0">
                        <a:latin typeface="Times New Roman" pitchFamily="18" charset="0"/>
                        <a:cs typeface="Times New Roman" pitchFamily="18" charset="0"/>
                      </a:endParaRPr>
                    </a:p>
                  </a:txBody>
                  <a:tcPr marL="0" marR="0" marT="144145" marB="0">
                    <a:lnL w="12700">
                      <a:solidFill>
                        <a:srgbClr val="77923B"/>
                      </a:solidFill>
                      <a:prstDash val="solid"/>
                    </a:lnL>
                    <a:lnR w="12700">
                      <a:solidFill>
                        <a:srgbClr val="77923B"/>
                      </a:solidFill>
                      <a:prstDash val="solid"/>
                    </a:lnR>
                    <a:lnT w="12700">
                      <a:solidFill>
                        <a:srgbClr val="77923B"/>
                      </a:solidFill>
                      <a:prstDash val="solid"/>
                    </a:lnT>
                    <a:lnB w="12700">
                      <a:solidFill>
                        <a:srgbClr val="77923B"/>
                      </a:solidFill>
                      <a:prstDash val="solid"/>
                    </a:lnB>
                    <a:solidFill>
                      <a:srgbClr val="FFFFFF"/>
                    </a:solidFill>
                  </a:tcPr>
                </a:tc>
                <a:extLst>
                  <a:ext uri="{0D108BD9-81ED-4DB2-BD59-A6C34878D82A}">
                    <a16:rowId xmlns:a16="http://schemas.microsoft.com/office/drawing/2014/main" xmlns="" val="10005"/>
                  </a:ext>
                </a:extLst>
              </a:tr>
              <a:tr h="248771">
                <a:tc>
                  <a:txBody>
                    <a:bodyPr/>
                    <a:lstStyle/>
                    <a:p>
                      <a:pPr marL="46990">
                        <a:lnSpc>
                          <a:spcPct val="100000"/>
                        </a:lnSpc>
                        <a:spcBef>
                          <a:spcPts val="150"/>
                        </a:spcBef>
                      </a:pPr>
                      <a:r>
                        <a:rPr sz="1200" dirty="0">
                          <a:latin typeface="Times New Roman" pitchFamily="18" charset="0"/>
                          <a:cs typeface="Times New Roman" pitchFamily="18" charset="0"/>
                        </a:rPr>
                        <a:t>Целевая</a:t>
                      </a:r>
                      <a:r>
                        <a:rPr sz="1200" spc="-75" dirty="0">
                          <a:latin typeface="Times New Roman" pitchFamily="18" charset="0"/>
                          <a:cs typeface="Times New Roman" pitchFamily="18" charset="0"/>
                        </a:rPr>
                        <a:t> </a:t>
                      </a:r>
                      <a:r>
                        <a:rPr sz="1200" spc="-10" dirty="0">
                          <a:latin typeface="Times New Roman" pitchFamily="18" charset="0"/>
                          <a:cs typeface="Times New Roman" pitchFamily="18" charset="0"/>
                        </a:rPr>
                        <a:t>группа</a:t>
                      </a:r>
                      <a:endParaRPr sz="1200">
                        <a:latin typeface="Times New Roman" pitchFamily="18" charset="0"/>
                        <a:cs typeface="Times New Roman" pitchFamily="18" charset="0"/>
                      </a:endParaRPr>
                    </a:p>
                  </a:txBody>
                  <a:tcPr marL="0" marR="0" marT="19050" marB="0">
                    <a:lnL w="12700">
                      <a:solidFill>
                        <a:srgbClr val="77923B"/>
                      </a:solidFill>
                      <a:prstDash val="solid"/>
                    </a:lnL>
                    <a:lnR w="12700">
                      <a:solidFill>
                        <a:srgbClr val="77923B"/>
                      </a:solidFill>
                      <a:prstDash val="solid"/>
                    </a:lnR>
                    <a:lnT w="12700">
                      <a:solidFill>
                        <a:srgbClr val="77923B"/>
                      </a:solidFill>
                      <a:prstDash val="solid"/>
                    </a:lnT>
                    <a:lnB w="12700">
                      <a:solidFill>
                        <a:srgbClr val="77923B"/>
                      </a:solidFill>
                      <a:prstDash val="solid"/>
                    </a:lnB>
                    <a:solidFill>
                      <a:srgbClr val="FFFFFF"/>
                    </a:solidFill>
                  </a:tcPr>
                </a:tc>
                <a:tc>
                  <a:txBody>
                    <a:bodyPr/>
                    <a:lstStyle/>
                    <a:p>
                      <a:pPr marL="46990">
                        <a:lnSpc>
                          <a:spcPct val="100000"/>
                        </a:lnSpc>
                        <a:spcBef>
                          <a:spcPts val="150"/>
                        </a:spcBef>
                      </a:pPr>
                      <a:r>
                        <a:rPr lang="ru-RU" sz="1200" spc="-10" dirty="0">
                          <a:latin typeface="Times New Roman" pitchFamily="18" charset="0"/>
                          <a:cs typeface="Times New Roman" pitchFamily="18" charset="0"/>
                        </a:rPr>
                        <a:t>Сотрудники </a:t>
                      </a:r>
                      <a:r>
                        <a:rPr lang="ru-RU" sz="1200" spc="-10" dirty="0" smtClean="0">
                          <a:latin typeface="Times New Roman" pitchFamily="18" charset="0"/>
                          <a:cs typeface="Times New Roman" pitchFamily="18" charset="0"/>
                        </a:rPr>
                        <a:t> МОУ детского сада № 75</a:t>
                      </a:r>
                      <a:endParaRPr sz="1200" dirty="0">
                        <a:latin typeface="Times New Roman" pitchFamily="18" charset="0"/>
                        <a:cs typeface="Times New Roman" pitchFamily="18" charset="0"/>
                      </a:endParaRPr>
                    </a:p>
                  </a:txBody>
                  <a:tcPr marL="0" marR="0" marT="19050" marB="0">
                    <a:lnL w="12700">
                      <a:solidFill>
                        <a:srgbClr val="77923B"/>
                      </a:solidFill>
                      <a:prstDash val="solid"/>
                    </a:lnL>
                    <a:lnR w="12700">
                      <a:solidFill>
                        <a:srgbClr val="77923B"/>
                      </a:solidFill>
                      <a:prstDash val="solid"/>
                    </a:lnR>
                    <a:lnT w="12700">
                      <a:solidFill>
                        <a:srgbClr val="77923B"/>
                      </a:solidFill>
                      <a:prstDash val="solid"/>
                    </a:lnT>
                    <a:lnB w="12700">
                      <a:solidFill>
                        <a:srgbClr val="77923B"/>
                      </a:solidFill>
                      <a:prstDash val="solid"/>
                    </a:lnB>
                    <a:solidFill>
                      <a:srgbClr val="FFFFFF"/>
                    </a:solidFill>
                  </a:tcPr>
                </a:tc>
                <a:extLst>
                  <a:ext uri="{0D108BD9-81ED-4DB2-BD59-A6C34878D82A}">
                    <a16:rowId xmlns:a16="http://schemas.microsoft.com/office/drawing/2014/main" xmlns="" val="10006"/>
                  </a:ext>
                </a:extLst>
              </a:tr>
              <a:tr h="248771">
                <a:tc>
                  <a:txBody>
                    <a:bodyPr/>
                    <a:lstStyle/>
                    <a:p>
                      <a:pPr marL="46990">
                        <a:lnSpc>
                          <a:spcPct val="100000"/>
                        </a:lnSpc>
                        <a:spcBef>
                          <a:spcPts val="150"/>
                        </a:spcBef>
                      </a:pPr>
                      <a:r>
                        <a:rPr sz="1200" dirty="0">
                          <a:latin typeface="Times New Roman" pitchFamily="18" charset="0"/>
                          <a:cs typeface="Times New Roman" pitchFamily="18" charset="0"/>
                        </a:rPr>
                        <a:t>Сроки</a:t>
                      </a:r>
                      <a:r>
                        <a:rPr sz="1200" spc="-25" dirty="0">
                          <a:latin typeface="Times New Roman" pitchFamily="18" charset="0"/>
                          <a:cs typeface="Times New Roman" pitchFamily="18" charset="0"/>
                        </a:rPr>
                        <a:t> </a:t>
                      </a:r>
                      <a:r>
                        <a:rPr sz="1200" spc="-10" dirty="0">
                          <a:latin typeface="Times New Roman" pitchFamily="18" charset="0"/>
                          <a:cs typeface="Times New Roman" pitchFamily="18" charset="0"/>
                        </a:rPr>
                        <a:t>реализации</a:t>
                      </a:r>
                      <a:endParaRPr sz="1200">
                        <a:latin typeface="Times New Roman" pitchFamily="18" charset="0"/>
                        <a:cs typeface="Times New Roman" pitchFamily="18" charset="0"/>
                      </a:endParaRPr>
                    </a:p>
                  </a:txBody>
                  <a:tcPr marL="0" marR="0" marT="19050" marB="0">
                    <a:lnL w="12700">
                      <a:solidFill>
                        <a:srgbClr val="77923B"/>
                      </a:solidFill>
                      <a:prstDash val="solid"/>
                    </a:lnL>
                    <a:lnR w="12700">
                      <a:solidFill>
                        <a:srgbClr val="77923B"/>
                      </a:solidFill>
                      <a:prstDash val="solid"/>
                    </a:lnR>
                    <a:lnT w="12700">
                      <a:solidFill>
                        <a:srgbClr val="77923B"/>
                      </a:solidFill>
                      <a:prstDash val="solid"/>
                    </a:lnT>
                    <a:lnB w="12700">
                      <a:solidFill>
                        <a:srgbClr val="77923B"/>
                      </a:solidFill>
                      <a:prstDash val="solid"/>
                    </a:lnB>
                    <a:solidFill>
                      <a:srgbClr val="FFFFFF"/>
                    </a:solidFill>
                  </a:tcPr>
                </a:tc>
                <a:tc>
                  <a:txBody>
                    <a:bodyPr/>
                    <a:lstStyle/>
                    <a:p>
                      <a:pPr marL="46990">
                        <a:lnSpc>
                          <a:spcPct val="100000"/>
                        </a:lnSpc>
                        <a:spcBef>
                          <a:spcPts val="150"/>
                        </a:spcBef>
                      </a:pPr>
                      <a:r>
                        <a:rPr lang="ru-RU" sz="1200" dirty="0" smtClean="0">
                          <a:latin typeface="Times New Roman" pitchFamily="18" charset="0"/>
                          <a:cs typeface="Times New Roman" pitchFamily="18" charset="0"/>
                        </a:rPr>
                        <a:t>2024-2025</a:t>
                      </a:r>
                      <a:r>
                        <a:rPr lang="ru-RU" sz="1200" baseline="0" dirty="0" smtClean="0">
                          <a:latin typeface="Times New Roman" pitchFamily="18" charset="0"/>
                          <a:cs typeface="Times New Roman" pitchFamily="18" charset="0"/>
                        </a:rPr>
                        <a:t> гг.</a:t>
                      </a:r>
                      <a:endParaRPr sz="1200" dirty="0">
                        <a:latin typeface="Times New Roman" pitchFamily="18" charset="0"/>
                        <a:cs typeface="Times New Roman" pitchFamily="18" charset="0"/>
                      </a:endParaRPr>
                    </a:p>
                  </a:txBody>
                  <a:tcPr marL="0" marR="0" marT="19050" marB="0">
                    <a:lnL w="12700">
                      <a:solidFill>
                        <a:srgbClr val="77923B"/>
                      </a:solidFill>
                      <a:prstDash val="solid"/>
                    </a:lnL>
                    <a:lnR w="12700">
                      <a:solidFill>
                        <a:srgbClr val="77923B"/>
                      </a:solidFill>
                      <a:prstDash val="solid"/>
                    </a:lnR>
                    <a:lnT w="12700">
                      <a:solidFill>
                        <a:srgbClr val="77923B"/>
                      </a:solidFill>
                      <a:prstDash val="solid"/>
                    </a:lnT>
                    <a:lnB w="12700">
                      <a:solidFill>
                        <a:srgbClr val="77923B"/>
                      </a:solidFill>
                      <a:prstDash val="solid"/>
                    </a:lnB>
                    <a:solidFill>
                      <a:srgbClr val="FFFFFF"/>
                    </a:solidFill>
                  </a:tcPr>
                </a:tc>
                <a:extLst>
                  <a:ext uri="{0D108BD9-81ED-4DB2-BD59-A6C34878D82A}">
                    <a16:rowId xmlns:a16="http://schemas.microsoft.com/office/drawing/2014/main" xmlns="" val="10007"/>
                  </a:ext>
                </a:extLst>
              </a:tr>
              <a:tr h="1240070">
                <a:tc>
                  <a:txBody>
                    <a:bodyPr/>
                    <a:lstStyle/>
                    <a:p>
                      <a:pPr>
                        <a:lnSpc>
                          <a:spcPct val="100000"/>
                        </a:lnSpc>
                      </a:pPr>
                      <a:endParaRPr sz="1200">
                        <a:latin typeface="Times New Roman" pitchFamily="18" charset="0"/>
                        <a:cs typeface="Times New Roman" pitchFamily="18" charset="0"/>
                      </a:endParaRPr>
                    </a:p>
                    <a:p>
                      <a:pPr>
                        <a:lnSpc>
                          <a:spcPct val="100000"/>
                        </a:lnSpc>
                        <a:spcBef>
                          <a:spcPts val="1015"/>
                        </a:spcBef>
                      </a:pPr>
                      <a:endParaRPr sz="1200">
                        <a:latin typeface="Times New Roman" pitchFamily="18" charset="0"/>
                        <a:cs typeface="Times New Roman" pitchFamily="18" charset="0"/>
                      </a:endParaRPr>
                    </a:p>
                    <a:p>
                      <a:pPr marL="46990">
                        <a:lnSpc>
                          <a:spcPts val="1530"/>
                        </a:lnSpc>
                      </a:pPr>
                      <a:r>
                        <a:rPr sz="1200" dirty="0">
                          <a:latin typeface="Times New Roman" pitchFamily="18" charset="0"/>
                          <a:cs typeface="Times New Roman" pitchFamily="18" charset="0"/>
                        </a:rPr>
                        <a:t>Формы</a:t>
                      </a:r>
                      <a:r>
                        <a:rPr sz="1200" spc="-40" dirty="0">
                          <a:latin typeface="Times New Roman" pitchFamily="18" charset="0"/>
                          <a:cs typeface="Times New Roman" pitchFamily="18" charset="0"/>
                        </a:rPr>
                        <a:t> </a:t>
                      </a:r>
                      <a:r>
                        <a:rPr sz="1200" dirty="0">
                          <a:latin typeface="Times New Roman" pitchFamily="18" charset="0"/>
                          <a:cs typeface="Times New Roman" pitchFamily="18" charset="0"/>
                        </a:rPr>
                        <a:t>и</a:t>
                      </a:r>
                      <a:r>
                        <a:rPr sz="1200" spc="-30" dirty="0">
                          <a:latin typeface="Times New Roman" pitchFamily="18" charset="0"/>
                          <a:cs typeface="Times New Roman" pitchFamily="18" charset="0"/>
                        </a:rPr>
                        <a:t> </a:t>
                      </a:r>
                      <a:r>
                        <a:rPr sz="1200" spc="-10" dirty="0">
                          <a:latin typeface="Times New Roman" pitchFamily="18" charset="0"/>
                          <a:cs typeface="Times New Roman" pitchFamily="18" charset="0"/>
                        </a:rPr>
                        <a:t>методы</a:t>
                      </a:r>
                      <a:endParaRPr sz="1200">
                        <a:latin typeface="Times New Roman" pitchFamily="18" charset="0"/>
                        <a:cs typeface="Times New Roman" pitchFamily="18" charset="0"/>
                      </a:endParaRPr>
                    </a:p>
                    <a:p>
                      <a:pPr marL="46990">
                        <a:lnSpc>
                          <a:spcPts val="1530"/>
                        </a:lnSpc>
                      </a:pPr>
                      <a:r>
                        <a:rPr sz="1200" spc="-10" dirty="0">
                          <a:latin typeface="Times New Roman" pitchFamily="18" charset="0"/>
                          <a:cs typeface="Times New Roman" pitchFamily="18" charset="0"/>
                        </a:rPr>
                        <a:t>работы</a:t>
                      </a:r>
                      <a:endParaRPr sz="1200">
                        <a:latin typeface="Times New Roman" pitchFamily="18" charset="0"/>
                        <a:cs typeface="Times New Roman" pitchFamily="18" charset="0"/>
                      </a:endParaRPr>
                    </a:p>
                  </a:txBody>
                  <a:tcPr marL="0" marR="0" marT="0" marB="0">
                    <a:lnL w="12700">
                      <a:solidFill>
                        <a:srgbClr val="77923B"/>
                      </a:solidFill>
                      <a:prstDash val="solid"/>
                    </a:lnL>
                    <a:lnR w="12700">
                      <a:solidFill>
                        <a:srgbClr val="77923B"/>
                      </a:solidFill>
                      <a:prstDash val="solid"/>
                    </a:lnR>
                    <a:lnT w="12700">
                      <a:solidFill>
                        <a:srgbClr val="77923B"/>
                      </a:solidFill>
                      <a:prstDash val="solid"/>
                    </a:lnT>
                    <a:lnB w="12700">
                      <a:solidFill>
                        <a:srgbClr val="77923B"/>
                      </a:solidFill>
                      <a:prstDash val="solid"/>
                    </a:lnB>
                    <a:solidFill>
                      <a:srgbClr val="FFFFFF"/>
                    </a:solidFill>
                  </a:tcPr>
                </a:tc>
                <a:tc>
                  <a:txBody>
                    <a:bodyPr/>
                    <a:lstStyle/>
                    <a:p>
                      <a:pPr marL="46990" marR="3145790">
                        <a:lnSpc>
                          <a:spcPts val="1390"/>
                        </a:lnSpc>
                        <a:spcBef>
                          <a:spcPts val="1010"/>
                        </a:spcBef>
                      </a:pPr>
                      <a:r>
                        <a:rPr sz="1200" dirty="0">
                          <a:latin typeface="Times New Roman" pitchFamily="18" charset="0"/>
                          <a:cs typeface="Times New Roman" pitchFamily="18" charset="0"/>
                        </a:rPr>
                        <a:t>Формы</a:t>
                      </a:r>
                      <a:r>
                        <a:rPr sz="1200" spc="-55" dirty="0">
                          <a:latin typeface="Times New Roman" pitchFamily="18" charset="0"/>
                          <a:cs typeface="Times New Roman" pitchFamily="18" charset="0"/>
                        </a:rPr>
                        <a:t> </a:t>
                      </a:r>
                      <a:r>
                        <a:rPr sz="1200" dirty="0">
                          <a:latin typeface="Times New Roman" pitchFamily="18" charset="0"/>
                          <a:cs typeface="Times New Roman" pitchFamily="18" charset="0"/>
                        </a:rPr>
                        <a:t>работы:</a:t>
                      </a:r>
                      <a:r>
                        <a:rPr sz="1200" spc="-60" dirty="0">
                          <a:latin typeface="Times New Roman" pitchFamily="18" charset="0"/>
                          <a:cs typeface="Times New Roman" pitchFamily="18" charset="0"/>
                        </a:rPr>
                        <a:t> </a:t>
                      </a:r>
                      <a:r>
                        <a:rPr sz="1200" dirty="0">
                          <a:latin typeface="Times New Roman" pitchFamily="18" charset="0"/>
                          <a:cs typeface="Times New Roman" pitchFamily="18" charset="0"/>
                        </a:rPr>
                        <a:t>индивидуальная</a:t>
                      </a:r>
                      <a:r>
                        <a:rPr sz="1200" spc="-45" dirty="0">
                          <a:latin typeface="Times New Roman" pitchFamily="18" charset="0"/>
                          <a:cs typeface="Times New Roman" pitchFamily="18" charset="0"/>
                        </a:rPr>
                        <a:t> </a:t>
                      </a:r>
                      <a:r>
                        <a:rPr sz="1200" dirty="0">
                          <a:latin typeface="Times New Roman" pitchFamily="18" charset="0"/>
                          <a:cs typeface="Times New Roman" pitchFamily="18" charset="0"/>
                        </a:rPr>
                        <a:t>и</a:t>
                      </a:r>
                      <a:r>
                        <a:rPr sz="1200" spc="-25" dirty="0">
                          <a:latin typeface="Times New Roman" pitchFamily="18" charset="0"/>
                          <a:cs typeface="Times New Roman" pitchFamily="18" charset="0"/>
                        </a:rPr>
                        <a:t> </a:t>
                      </a:r>
                      <a:r>
                        <a:rPr sz="1200" spc="-10" dirty="0">
                          <a:latin typeface="Times New Roman" pitchFamily="18" charset="0"/>
                          <a:cs typeface="Times New Roman" pitchFamily="18" charset="0"/>
                        </a:rPr>
                        <a:t>групповая. </a:t>
                      </a:r>
                      <a:r>
                        <a:rPr sz="1200" spc="-10" dirty="0" err="1" smtClean="0">
                          <a:latin typeface="Times New Roman" pitchFamily="18" charset="0"/>
                          <a:cs typeface="Times New Roman" pitchFamily="18" charset="0"/>
                        </a:rPr>
                        <a:t>Методы</a:t>
                      </a:r>
                      <a:r>
                        <a:rPr sz="1200" spc="-65" dirty="0" smtClean="0">
                          <a:latin typeface="Times New Roman" pitchFamily="18" charset="0"/>
                          <a:cs typeface="Times New Roman" pitchFamily="18" charset="0"/>
                        </a:rPr>
                        <a:t> </a:t>
                      </a:r>
                      <a:r>
                        <a:rPr sz="1200" spc="-10" dirty="0">
                          <a:latin typeface="Times New Roman" pitchFamily="18" charset="0"/>
                          <a:cs typeface="Times New Roman" pitchFamily="18" charset="0"/>
                        </a:rPr>
                        <a:t>работы:</a:t>
                      </a:r>
                      <a:endParaRPr sz="1200" dirty="0">
                        <a:latin typeface="Times New Roman" pitchFamily="18" charset="0"/>
                        <a:cs typeface="Times New Roman" pitchFamily="18" charset="0"/>
                      </a:endParaRPr>
                    </a:p>
                    <a:p>
                      <a:pPr marL="224790" indent="-177800">
                        <a:lnSpc>
                          <a:spcPts val="1275"/>
                        </a:lnSpc>
                        <a:buAutoNum type="arabicPeriod"/>
                        <a:tabLst>
                          <a:tab pos="224790" algn="l"/>
                        </a:tabLst>
                      </a:pPr>
                      <a:r>
                        <a:rPr sz="1200" spc="-10" dirty="0">
                          <a:latin typeface="Times New Roman" pitchFamily="18" charset="0"/>
                          <a:cs typeface="Times New Roman" pitchFamily="18" charset="0"/>
                        </a:rPr>
                        <a:t>Исследовательские:</a:t>
                      </a:r>
                      <a:r>
                        <a:rPr sz="1200" spc="5" dirty="0">
                          <a:latin typeface="Times New Roman" pitchFamily="18" charset="0"/>
                          <a:cs typeface="Times New Roman" pitchFamily="18" charset="0"/>
                        </a:rPr>
                        <a:t> </a:t>
                      </a:r>
                      <a:r>
                        <a:rPr sz="1200" spc="-10" dirty="0">
                          <a:latin typeface="Times New Roman" pitchFamily="18" charset="0"/>
                          <a:cs typeface="Times New Roman" pitchFamily="18" charset="0"/>
                        </a:rPr>
                        <a:t>анкетирование,</a:t>
                      </a:r>
                      <a:r>
                        <a:rPr sz="1200" spc="-25" dirty="0">
                          <a:latin typeface="Times New Roman" pitchFamily="18" charset="0"/>
                          <a:cs typeface="Times New Roman" pitchFamily="18" charset="0"/>
                        </a:rPr>
                        <a:t> </a:t>
                      </a:r>
                      <a:r>
                        <a:rPr sz="1200" spc="-10" dirty="0" err="1" smtClean="0">
                          <a:latin typeface="Times New Roman" pitchFamily="18" charset="0"/>
                          <a:cs typeface="Times New Roman" pitchFamily="18" charset="0"/>
                        </a:rPr>
                        <a:t>наблюдение</a:t>
                      </a:r>
                      <a:r>
                        <a:rPr sz="1200" spc="-10" dirty="0">
                          <a:latin typeface="Times New Roman" pitchFamily="18" charset="0"/>
                          <a:cs typeface="Times New Roman" pitchFamily="18" charset="0"/>
                        </a:rPr>
                        <a:t>.</a:t>
                      </a:r>
                      <a:endParaRPr sz="1200" dirty="0">
                        <a:latin typeface="Times New Roman" pitchFamily="18" charset="0"/>
                        <a:cs typeface="Times New Roman" pitchFamily="18" charset="0"/>
                      </a:endParaRPr>
                    </a:p>
                    <a:p>
                      <a:pPr marL="46990" marR="168275" indent="177800">
                        <a:lnSpc>
                          <a:spcPct val="82900"/>
                        </a:lnSpc>
                        <a:spcBef>
                          <a:spcPts val="155"/>
                        </a:spcBef>
                        <a:buAutoNum type="arabicPeriod"/>
                        <a:tabLst>
                          <a:tab pos="224790" algn="l"/>
                        </a:tabLst>
                      </a:pPr>
                      <a:r>
                        <a:rPr sz="1200" dirty="0">
                          <a:latin typeface="Times New Roman" pitchFamily="18" charset="0"/>
                          <a:cs typeface="Times New Roman" pitchFamily="18" charset="0"/>
                        </a:rPr>
                        <a:t>Практические:</a:t>
                      </a:r>
                      <a:r>
                        <a:rPr sz="1200" spc="-45" dirty="0">
                          <a:latin typeface="Times New Roman" pitchFamily="18" charset="0"/>
                          <a:cs typeface="Times New Roman" pitchFamily="18" charset="0"/>
                        </a:rPr>
                        <a:t> </a:t>
                      </a:r>
                      <a:r>
                        <a:rPr sz="1200" spc="-10" dirty="0" err="1" smtClean="0">
                          <a:latin typeface="Times New Roman" pitchFamily="18" charset="0"/>
                          <a:cs typeface="Times New Roman" pitchFamily="18" charset="0"/>
                        </a:rPr>
                        <a:t>конкурсы</a:t>
                      </a:r>
                      <a:r>
                        <a:rPr sz="1200" spc="-10" dirty="0">
                          <a:latin typeface="Times New Roman" pitchFamily="18" charset="0"/>
                          <a:cs typeface="Times New Roman" pitchFamily="18" charset="0"/>
                        </a:rPr>
                        <a:t>,</a:t>
                      </a:r>
                      <a:r>
                        <a:rPr sz="1200" spc="-25" dirty="0">
                          <a:latin typeface="Times New Roman" pitchFamily="18" charset="0"/>
                          <a:cs typeface="Times New Roman" pitchFamily="18" charset="0"/>
                        </a:rPr>
                        <a:t> </a:t>
                      </a:r>
                      <a:r>
                        <a:rPr sz="1200" dirty="0">
                          <a:latin typeface="Times New Roman" pitchFamily="18" charset="0"/>
                          <a:cs typeface="Times New Roman" pitchFamily="18" charset="0"/>
                        </a:rPr>
                        <a:t>тренинги,</a:t>
                      </a:r>
                      <a:r>
                        <a:rPr sz="1200" spc="-25" dirty="0">
                          <a:latin typeface="Times New Roman" pitchFamily="18" charset="0"/>
                          <a:cs typeface="Times New Roman" pitchFamily="18" charset="0"/>
                        </a:rPr>
                        <a:t> </a:t>
                      </a:r>
                      <a:r>
                        <a:rPr sz="1200" spc="-10" dirty="0">
                          <a:latin typeface="Times New Roman" pitchFamily="18" charset="0"/>
                          <a:cs typeface="Times New Roman" pitchFamily="18" charset="0"/>
                        </a:rPr>
                        <a:t>медицинские</a:t>
                      </a:r>
                      <a:r>
                        <a:rPr sz="1200" spc="-35" dirty="0">
                          <a:latin typeface="Times New Roman" pitchFamily="18" charset="0"/>
                          <a:cs typeface="Times New Roman" pitchFamily="18" charset="0"/>
                        </a:rPr>
                        <a:t> </a:t>
                      </a:r>
                      <a:r>
                        <a:rPr sz="1200" dirty="0">
                          <a:latin typeface="Times New Roman" pitchFamily="18" charset="0"/>
                          <a:cs typeface="Times New Roman" pitchFamily="18" charset="0"/>
                        </a:rPr>
                        <a:t>осмотры,</a:t>
                      </a:r>
                      <a:r>
                        <a:rPr sz="1200" spc="-25" dirty="0">
                          <a:latin typeface="Times New Roman" pitchFamily="18" charset="0"/>
                          <a:cs typeface="Times New Roman" pitchFamily="18" charset="0"/>
                        </a:rPr>
                        <a:t> </a:t>
                      </a:r>
                      <a:r>
                        <a:rPr sz="1200" spc="-10" dirty="0">
                          <a:latin typeface="Times New Roman" pitchFamily="18" charset="0"/>
                          <a:cs typeface="Times New Roman" pitchFamily="18" charset="0"/>
                        </a:rPr>
                        <a:t>спортивные </a:t>
                      </a:r>
                      <a:r>
                        <a:rPr sz="1200" dirty="0">
                          <a:latin typeface="Times New Roman" pitchFamily="18" charset="0"/>
                          <a:cs typeface="Times New Roman" pitchFamily="18" charset="0"/>
                        </a:rPr>
                        <a:t>соревнования,</a:t>
                      </a:r>
                      <a:r>
                        <a:rPr sz="1200" spc="-50" dirty="0">
                          <a:latin typeface="Times New Roman" pitchFamily="18" charset="0"/>
                          <a:cs typeface="Times New Roman" pitchFamily="18" charset="0"/>
                        </a:rPr>
                        <a:t> </a:t>
                      </a:r>
                      <a:r>
                        <a:rPr sz="1200" dirty="0">
                          <a:latin typeface="Times New Roman" pitchFamily="18" charset="0"/>
                          <a:cs typeface="Times New Roman" pitchFamily="18" charset="0"/>
                        </a:rPr>
                        <a:t>распространение</a:t>
                      </a:r>
                      <a:r>
                        <a:rPr sz="1200" spc="285" dirty="0">
                          <a:latin typeface="Times New Roman" pitchFamily="18" charset="0"/>
                          <a:cs typeface="Times New Roman" pitchFamily="18" charset="0"/>
                        </a:rPr>
                        <a:t> </a:t>
                      </a:r>
                      <a:r>
                        <a:rPr sz="1200" dirty="0">
                          <a:latin typeface="Times New Roman" pitchFamily="18" charset="0"/>
                          <a:cs typeface="Times New Roman" pitchFamily="18" charset="0"/>
                        </a:rPr>
                        <a:t>теоретических</a:t>
                      </a:r>
                      <a:r>
                        <a:rPr sz="1200" spc="-55" dirty="0">
                          <a:latin typeface="Times New Roman" pitchFamily="18" charset="0"/>
                          <a:cs typeface="Times New Roman" pitchFamily="18" charset="0"/>
                        </a:rPr>
                        <a:t> </a:t>
                      </a:r>
                      <a:r>
                        <a:rPr sz="1200" dirty="0">
                          <a:latin typeface="Times New Roman" pitchFamily="18" charset="0"/>
                          <a:cs typeface="Times New Roman" pitchFamily="18" charset="0"/>
                        </a:rPr>
                        <a:t>материалов,</a:t>
                      </a:r>
                      <a:r>
                        <a:rPr sz="1200" spc="-45" dirty="0">
                          <a:latin typeface="Times New Roman" pitchFamily="18" charset="0"/>
                          <a:cs typeface="Times New Roman" pitchFamily="18" charset="0"/>
                        </a:rPr>
                        <a:t> </a:t>
                      </a:r>
                      <a:r>
                        <a:rPr sz="1200" spc="-10" dirty="0" err="1">
                          <a:latin typeface="Times New Roman" pitchFamily="18" charset="0"/>
                          <a:cs typeface="Times New Roman" pitchFamily="18" charset="0"/>
                        </a:rPr>
                        <a:t>проведение</a:t>
                      </a:r>
                      <a:r>
                        <a:rPr sz="1200" spc="-45" dirty="0">
                          <a:latin typeface="Times New Roman" pitchFamily="18" charset="0"/>
                          <a:cs typeface="Times New Roman" pitchFamily="18" charset="0"/>
                        </a:rPr>
                        <a:t> </a:t>
                      </a:r>
                      <a:r>
                        <a:rPr lang="ru-RU" sz="1200" spc="-45" dirty="0" smtClean="0">
                          <a:latin typeface="Times New Roman" pitchFamily="18" charset="0"/>
                          <a:cs typeface="Times New Roman" pitchFamily="18" charset="0"/>
                        </a:rPr>
                        <a:t> </a:t>
                      </a:r>
                      <a:r>
                        <a:rPr sz="1200" spc="-10" dirty="0" err="1" smtClean="0">
                          <a:latin typeface="Times New Roman" pitchFamily="18" charset="0"/>
                          <a:cs typeface="Times New Roman" pitchFamily="18" charset="0"/>
                        </a:rPr>
                        <a:t>фи</a:t>
                      </a:r>
                      <a:r>
                        <a:rPr lang="ru-RU" sz="1200" spc="-10" dirty="0" err="1" smtClean="0">
                          <a:latin typeface="Times New Roman" pitchFamily="18" charset="0"/>
                          <a:cs typeface="Times New Roman" pitchFamily="18" charset="0"/>
                        </a:rPr>
                        <a:t>зиультурного</a:t>
                      </a:r>
                      <a:r>
                        <a:rPr lang="ru-RU" sz="1200" spc="-10" baseline="0" dirty="0" smtClean="0">
                          <a:latin typeface="Times New Roman" pitchFamily="18" charset="0"/>
                          <a:cs typeface="Times New Roman" pitchFamily="18" charset="0"/>
                        </a:rPr>
                        <a:t>  часа, </a:t>
                      </a:r>
                      <a:r>
                        <a:rPr sz="1200" spc="-75" dirty="0" smtClean="0">
                          <a:latin typeface="Times New Roman" pitchFamily="18" charset="0"/>
                          <a:cs typeface="Times New Roman" pitchFamily="18" charset="0"/>
                        </a:rPr>
                        <a:t> </a:t>
                      </a:r>
                      <a:r>
                        <a:rPr lang="ru-RU" sz="1200" spc="-75" dirty="0" smtClean="0">
                          <a:latin typeface="Times New Roman" pitchFamily="18" charset="0"/>
                          <a:cs typeface="Times New Roman" pitchFamily="18" charset="0"/>
                        </a:rPr>
                        <a:t>участие</a:t>
                      </a:r>
                      <a:r>
                        <a:rPr lang="ru-RU" sz="1200" spc="-75" baseline="0" dirty="0" smtClean="0">
                          <a:latin typeface="Times New Roman" pitchFamily="18" charset="0"/>
                          <a:cs typeface="Times New Roman" pitchFamily="18" charset="0"/>
                        </a:rPr>
                        <a:t> в спортивных акциях, </a:t>
                      </a:r>
                      <a:r>
                        <a:rPr lang="ru-RU" sz="1200" spc="-75" baseline="0" dirty="0" err="1" smtClean="0">
                          <a:latin typeface="Times New Roman" pitchFamily="18" charset="0"/>
                          <a:cs typeface="Times New Roman" pitchFamily="18" charset="0"/>
                        </a:rPr>
                        <a:t>флешмобах</a:t>
                      </a:r>
                      <a:r>
                        <a:rPr lang="ru-RU" sz="1200" spc="-75" baseline="0" dirty="0" smtClean="0">
                          <a:latin typeface="Times New Roman" pitchFamily="18" charset="0"/>
                          <a:cs typeface="Times New Roman" pitchFamily="18" charset="0"/>
                        </a:rPr>
                        <a:t>  и .д.</a:t>
                      </a:r>
                      <a:endParaRPr sz="1200" dirty="0">
                        <a:latin typeface="Times New Roman" pitchFamily="18" charset="0"/>
                        <a:cs typeface="Times New Roman" pitchFamily="18" charset="0"/>
                      </a:endParaRPr>
                    </a:p>
                    <a:p>
                      <a:pPr marL="267335" indent="-176530">
                        <a:lnSpc>
                          <a:spcPts val="1405"/>
                        </a:lnSpc>
                        <a:buAutoNum type="arabicPeriod"/>
                        <a:tabLst>
                          <a:tab pos="267335" algn="l"/>
                        </a:tabLst>
                      </a:pPr>
                      <a:r>
                        <a:rPr sz="1200" dirty="0">
                          <a:latin typeface="Times New Roman" pitchFamily="18" charset="0"/>
                          <a:cs typeface="Times New Roman" pitchFamily="18" charset="0"/>
                        </a:rPr>
                        <a:t>Аналитические:</a:t>
                      </a:r>
                      <a:r>
                        <a:rPr sz="1200" spc="-40" dirty="0">
                          <a:latin typeface="Times New Roman" pitchFamily="18" charset="0"/>
                          <a:cs typeface="Times New Roman" pitchFamily="18" charset="0"/>
                        </a:rPr>
                        <a:t> </a:t>
                      </a:r>
                      <a:r>
                        <a:rPr sz="1200" dirty="0">
                          <a:latin typeface="Times New Roman" pitchFamily="18" charset="0"/>
                          <a:cs typeface="Times New Roman" pitchFamily="18" charset="0"/>
                        </a:rPr>
                        <a:t>анализ</a:t>
                      </a:r>
                      <a:r>
                        <a:rPr sz="1200" spc="-25" dirty="0">
                          <a:latin typeface="Times New Roman" pitchFamily="18" charset="0"/>
                          <a:cs typeface="Times New Roman" pitchFamily="18" charset="0"/>
                        </a:rPr>
                        <a:t> </a:t>
                      </a:r>
                      <a:r>
                        <a:rPr sz="1200" dirty="0">
                          <a:latin typeface="Times New Roman" pitchFamily="18" charset="0"/>
                          <a:cs typeface="Times New Roman" pitchFamily="18" charset="0"/>
                        </a:rPr>
                        <a:t>и</a:t>
                      </a:r>
                      <a:r>
                        <a:rPr sz="1200" spc="-5" dirty="0">
                          <a:latin typeface="Times New Roman" pitchFamily="18" charset="0"/>
                          <a:cs typeface="Times New Roman" pitchFamily="18" charset="0"/>
                        </a:rPr>
                        <a:t> </a:t>
                      </a:r>
                      <a:r>
                        <a:rPr sz="1200" dirty="0">
                          <a:latin typeface="Times New Roman" pitchFamily="18" charset="0"/>
                          <a:cs typeface="Times New Roman" pitchFamily="18" charset="0"/>
                        </a:rPr>
                        <a:t>оценка</a:t>
                      </a:r>
                      <a:r>
                        <a:rPr sz="1200" spc="-35" dirty="0">
                          <a:latin typeface="Times New Roman" pitchFamily="18" charset="0"/>
                          <a:cs typeface="Times New Roman" pitchFamily="18" charset="0"/>
                        </a:rPr>
                        <a:t> </a:t>
                      </a:r>
                      <a:r>
                        <a:rPr sz="1200" spc="-20" dirty="0">
                          <a:latin typeface="Times New Roman" pitchFamily="18" charset="0"/>
                          <a:cs typeface="Times New Roman" pitchFamily="18" charset="0"/>
                        </a:rPr>
                        <a:t>результатов</a:t>
                      </a:r>
                      <a:r>
                        <a:rPr sz="1200" spc="-5" dirty="0">
                          <a:latin typeface="Times New Roman" pitchFamily="18" charset="0"/>
                          <a:cs typeface="Times New Roman" pitchFamily="18" charset="0"/>
                        </a:rPr>
                        <a:t> </a:t>
                      </a:r>
                      <a:r>
                        <a:rPr sz="1200" spc="-10" dirty="0">
                          <a:latin typeface="Times New Roman" pitchFamily="18" charset="0"/>
                          <a:cs typeface="Times New Roman" pitchFamily="18" charset="0"/>
                        </a:rPr>
                        <a:t>анкетирования.</a:t>
                      </a:r>
                      <a:endParaRPr sz="1200" dirty="0">
                        <a:latin typeface="Times New Roman" pitchFamily="18" charset="0"/>
                        <a:cs typeface="Times New Roman" pitchFamily="18" charset="0"/>
                      </a:endParaRPr>
                    </a:p>
                  </a:txBody>
                  <a:tcPr marL="0" marR="0" marT="128270" marB="0">
                    <a:lnL w="12700">
                      <a:solidFill>
                        <a:srgbClr val="77923B"/>
                      </a:solidFill>
                      <a:prstDash val="solid"/>
                    </a:lnL>
                    <a:lnR w="12700">
                      <a:solidFill>
                        <a:srgbClr val="77923B"/>
                      </a:solidFill>
                      <a:prstDash val="solid"/>
                    </a:lnR>
                    <a:lnT w="12700">
                      <a:solidFill>
                        <a:srgbClr val="77923B"/>
                      </a:solidFill>
                      <a:prstDash val="solid"/>
                    </a:lnT>
                    <a:lnB w="12700">
                      <a:solidFill>
                        <a:srgbClr val="77923B"/>
                      </a:solidFill>
                      <a:prstDash val="solid"/>
                    </a:lnB>
                    <a:solidFill>
                      <a:srgbClr val="FFFFFF"/>
                    </a:solidFill>
                  </a:tcPr>
                </a:tc>
                <a:extLst>
                  <a:ext uri="{0D108BD9-81ED-4DB2-BD59-A6C34878D82A}">
                    <a16:rowId xmlns:a16="http://schemas.microsoft.com/office/drawing/2014/main" xmlns="" val="10008"/>
                  </a:ext>
                </a:extLst>
              </a:tr>
              <a:tr h="2172982">
                <a:tc>
                  <a:txBody>
                    <a:bodyPr/>
                    <a:lstStyle/>
                    <a:p>
                      <a:pPr>
                        <a:lnSpc>
                          <a:spcPct val="100000"/>
                        </a:lnSpc>
                      </a:pPr>
                      <a:endParaRPr sz="1200">
                        <a:latin typeface="Times New Roman" pitchFamily="18" charset="0"/>
                        <a:cs typeface="Times New Roman" pitchFamily="18" charset="0"/>
                      </a:endParaRPr>
                    </a:p>
                    <a:p>
                      <a:pPr>
                        <a:lnSpc>
                          <a:spcPct val="100000"/>
                        </a:lnSpc>
                        <a:spcBef>
                          <a:spcPts val="380"/>
                        </a:spcBef>
                      </a:pPr>
                      <a:endParaRPr sz="1200">
                        <a:latin typeface="Times New Roman" pitchFamily="18" charset="0"/>
                        <a:cs typeface="Times New Roman" pitchFamily="18" charset="0"/>
                      </a:endParaRPr>
                    </a:p>
                    <a:p>
                      <a:pPr marL="46990">
                        <a:lnSpc>
                          <a:spcPct val="100000"/>
                        </a:lnSpc>
                        <a:spcBef>
                          <a:spcPts val="5"/>
                        </a:spcBef>
                      </a:pPr>
                      <a:r>
                        <a:rPr sz="1200" spc="-10" dirty="0">
                          <a:latin typeface="Times New Roman" pitchFamily="18" charset="0"/>
                          <a:cs typeface="Times New Roman" pitchFamily="18" charset="0"/>
                        </a:rPr>
                        <a:t>Ресурсы</a:t>
                      </a:r>
                      <a:endParaRPr sz="1200">
                        <a:latin typeface="Times New Roman" pitchFamily="18" charset="0"/>
                        <a:cs typeface="Times New Roman" pitchFamily="18" charset="0"/>
                      </a:endParaRPr>
                    </a:p>
                  </a:txBody>
                  <a:tcPr marL="0" marR="0" marT="0" marB="0">
                    <a:lnL w="12700">
                      <a:solidFill>
                        <a:srgbClr val="77923B"/>
                      </a:solidFill>
                      <a:prstDash val="solid"/>
                    </a:lnL>
                    <a:lnR w="12700">
                      <a:solidFill>
                        <a:srgbClr val="77923B"/>
                      </a:solidFill>
                      <a:prstDash val="solid"/>
                    </a:lnR>
                    <a:lnT w="12700">
                      <a:solidFill>
                        <a:srgbClr val="77923B"/>
                      </a:solidFill>
                      <a:prstDash val="solid"/>
                    </a:lnT>
                    <a:lnB w="12700">
                      <a:solidFill>
                        <a:srgbClr val="77923B"/>
                      </a:solidFill>
                      <a:prstDash val="solid"/>
                    </a:lnB>
                    <a:solidFill>
                      <a:srgbClr val="FFFFFF"/>
                    </a:solidFill>
                  </a:tcPr>
                </a:tc>
                <a:tc>
                  <a:txBody>
                    <a:bodyPr/>
                    <a:lstStyle/>
                    <a:p>
                      <a:r>
                        <a:rPr lang="ru-RU" sz="1200" dirty="0" smtClean="0">
                          <a:solidFill>
                            <a:schemeClr val="tx1"/>
                          </a:solidFill>
                          <a:latin typeface="Times New Roman" pitchFamily="18" charset="0"/>
                          <a:ea typeface="+mn-ea"/>
                          <a:cs typeface="Times New Roman" pitchFamily="18" charset="0"/>
                        </a:rPr>
                        <a:t>- Наличие тренажерного зала с тренажёрами,</a:t>
                      </a:r>
                      <a:r>
                        <a:rPr lang="ru-RU" sz="1200" baseline="0" dirty="0" smtClean="0">
                          <a:solidFill>
                            <a:schemeClr val="tx1"/>
                          </a:solidFill>
                          <a:latin typeface="Times New Roman" pitchFamily="18" charset="0"/>
                          <a:ea typeface="+mn-ea"/>
                          <a:cs typeface="Times New Roman" pitchFamily="18" charset="0"/>
                        </a:rPr>
                        <a:t> </a:t>
                      </a:r>
                      <a:r>
                        <a:rPr lang="ru-RU" sz="1200" dirty="0" smtClean="0">
                          <a:solidFill>
                            <a:schemeClr val="tx1"/>
                          </a:solidFill>
                          <a:latin typeface="Times New Roman" pitchFamily="18" charset="0"/>
                          <a:ea typeface="+mn-ea"/>
                          <a:cs typeface="Times New Roman" pitchFamily="18" charset="0"/>
                        </a:rPr>
                        <a:t>спортивного зала со спортивным оборудованием для  коллективных, подгрупповых и индивидуальных занятий.</a:t>
                      </a:r>
                    </a:p>
                    <a:p>
                      <a:r>
                        <a:rPr lang="ru-RU" sz="1200" dirty="0" smtClean="0">
                          <a:solidFill>
                            <a:schemeClr val="tx1"/>
                          </a:solidFill>
                          <a:latin typeface="Times New Roman" pitchFamily="18" charset="0"/>
                          <a:ea typeface="+mn-ea"/>
                          <a:cs typeface="Times New Roman" pitchFamily="18" charset="0"/>
                        </a:rPr>
                        <a:t>-Наличие спортивной площадки на территории дошкольной организации, где имеются баскетбольные кольца и уличное оборудование для самостоятельных  занятий.</a:t>
                      </a:r>
                    </a:p>
                    <a:p>
                      <a:r>
                        <a:rPr lang="ru-RU" sz="1200" dirty="0" smtClean="0">
                          <a:solidFill>
                            <a:schemeClr val="tx1"/>
                          </a:solidFill>
                          <a:latin typeface="Times New Roman" pitchFamily="18" charset="0"/>
                          <a:ea typeface="+mn-ea"/>
                          <a:cs typeface="Times New Roman" pitchFamily="18" charset="0"/>
                        </a:rPr>
                        <a:t>-Наличие единой спортивной формы.</a:t>
                      </a:r>
                    </a:p>
                    <a:p>
                      <a:r>
                        <a:rPr lang="ru-RU" sz="1200" dirty="0" smtClean="0">
                          <a:solidFill>
                            <a:schemeClr val="tx1"/>
                          </a:solidFill>
                          <a:latin typeface="Times New Roman" pitchFamily="18" charset="0"/>
                          <a:ea typeface="+mn-ea"/>
                          <a:cs typeface="Times New Roman" pitchFamily="18" charset="0"/>
                        </a:rPr>
                        <a:t>-Высококвалифицированный кадровый состав: инструктор по физической культуре, педагог-психолог.</a:t>
                      </a:r>
                    </a:p>
                    <a:p>
                      <a:r>
                        <a:rPr lang="ru-RU" sz="1200" dirty="0" smtClean="0">
                          <a:solidFill>
                            <a:schemeClr val="tx1"/>
                          </a:solidFill>
                          <a:latin typeface="Times New Roman" pitchFamily="18" charset="0"/>
                          <a:ea typeface="+mn-ea"/>
                          <a:cs typeface="Times New Roman" pitchFamily="18" charset="0"/>
                        </a:rPr>
                        <a:t>-Наличие действующей первичной профсоюзной организации в дошкольной организации.</a:t>
                      </a:r>
                    </a:p>
                    <a:p>
                      <a:r>
                        <a:rPr lang="ru-RU" sz="1200" dirty="0" smtClean="0">
                          <a:solidFill>
                            <a:schemeClr val="tx1"/>
                          </a:solidFill>
                          <a:latin typeface="Times New Roman" pitchFamily="18" charset="0"/>
                          <a:ea typeface="+mn-ea"/>
                          <a:cs typeface="Times New Roman" pitchFamily="18" charset="0"/>
                        </a:rPr>
                        <a:t>- Кадровая политика: наличие коллективного договора и отражение в нём мер, стимулирующих ведение здорового образа жизни, сохранения и укрепления здоровья.</a:t>
                      </a:r>
                    </a:p>
                    <a:p>
                      <a:r>
                        <a:rPr lang="ru-RU" sz="1200" dirty="0" smtClean="0">
                          <a:solidFill>
                            <a:schemeClr val="tx1"/>
                          </a:solidFill>
                          <a:latin typeface="Times New Roman" pitchFamily="18" charset="0"/>
                          <a:ea typeface="+mn-ea"/>
                          <a:cs typeface="Times New Roman" pitchFamily="18" charset="0"/>
                        </a:rPr>
                        <a:t>-Компьютерная техника, оргтехника для изготовления печати информационных материалов</a:t>
                      </a:r>
                    </a:p>
                    <a:p>
                      <a:pPr marL="46990" marR="636905">
                        <a:lnSpc>
                          <a:spcPts val="1400"/>
                        </a:lnSpc>
                        <a:spcBef>
                          <a:spcPts val="400"/>
                        </a:spcBef>
                      </a:pPr>
                      <a:endParaRPr sz="1200" dirty="0">
                        <a:latin typeface="Times New Roman" pitchFamily="18" charset="0"/>
                        <a:cs typeface="Times New Roman" pitchFamily="18" charset="0"/>
                      </a:endParaRPr>
                    </a:p>
                  </a:txBody>
                  <a:tcPr marL="0" marR="0" marT="50800" marB="0">
                    <a:lnL w="12700">
                      <a:solidFill>
                        <a:srgbClr val="77923B"/>
                      </a:solidFill>
                      <a:prstDash val="solid"/>
                    </a:lnL>
                    <a:lnR w="12700">
                      <a:solidFill>
                        <a:srgbClr val="77923B"/>
                      </a:solidFill>
                      <a:prstDash val="solid"/>
                    </a:lnR>
                    <a:lnT w="12700">
                      <a:solidFill>
                        <a:srgbClr val="77923B"/>
                      </a:solidFill>
                      <a:prstDash val="solid"/>
                    </a:lnT>
                    <a:lnB w="12700">
                      <a:solidFill>
                        <a:srgbClr val="77923B"/>
                      </a:solidFill>
                      <a:prstDash val="solid"/>
                    </a:lnB>
                    <a:solidFill>
                      <a:srgbClr val="FFFFFF"/>
                    </a:solidFill>
                  </a:tcPr>
                </a:tc>
                <a:extLst>
                  <a:ext uri="{0D108BD9-81ED-4DB2-BD59-A6C34878D82A}">
                    <a16:rowId xmlns:a16="http://schemas.microsoft.com/office/drawing/2014/main" xmlns="" val="10009"/>
                  </a:ext>
                </a:extLst>
              </a:tr>
            </a:tbl>
          </a:graphicData>
        </a:graphic>
      </p:graphicFrame>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75461" y="472821"/>
            <a:ext cx="6449060" cy="299720"/>
          </a:xfrm>
          <a:prstGeom prst="rect">
            <a:avLst/>
          </a:prstGeom>
        </p:spPr>
        <p:txBody>
          <a:bodyPr vert="horz" wrap="square" lIns="0" tIns="12700" rIns="0" bIns="0" rtlCol="0">
            <a:spAutoFit/>
          </a:bodyPr>
          <a:lstStyle/>
          <a:p>
            <a:pPr marL="12700">
              <a:lnSpc>
                <a:spcPct val="100000"/>
              </a:lnSpc>
              <a:spcBef>
                <a:spcPts val="100"/>
              </a:spcBef>
            </a:pPr>
            <a:r>
              <a:rPr sz="1800" b="1" dirty="0">
                <a:latin typeface="Times New Roman"/>
                <a:cs typeface="Times New Roman"/>
              </a:rPr>
              <a:t>Оценка</a:t>
            </a:r>
            <a:r>
              <a:rPr sz="1800" b="1" spc="-95" dirty="0">
                <a:latin typeface="Times New Roman"/>
                <a:cs typeface="Times New Roman"/>
              </a:rPr>
              <a:t> </a:t>
            </a:r>
            <a:r>
              <a:rPr sz="1800" b="1" spc="-10" dirty="0">
                <a:latin typeface="Times New Roman"/>
                <a:cs typeface="Times New Roman"/>
              </a:rPr>
              <a:t>эффективности</a:t>
            </a:r>
            <a:r>
              <a:rPr sz="1800" b="1" spc="-45" dirty="0">
                <a:latin typeface="Times New Roman"/>
                <a:cs typeface="Times New Roman"/>
              </a:rPr>
              <a:t> </a:t>
            </a:r>
            <a:r>
              <a:rPr sz="1800" b="1" dirty="0">
                <a:latin typeface="Times New Roman"/>
                <a:cs typeface="Times New Roman"/>
              </a:rPr>
              <a:t>реализации</a:t>
            </a:r>
            <a:r>
              <a:rPr sz="1800" b="1" spc="-80" dirty="0">
                <a:latin typeface="Times New Roman"/>
                <a:cs typeface="Times New Roman"/>
              </a:rPr>
              <a:t> </a:t>
            </a:r>
            <a:r>
              <a:rPr sz="1800" b="1" dirty="0">
                <a:latin typeface="Times New Roman"/>
                <a:cs typeface="Times New Roman"/>
              </a:rPr>
              <a:t>мероприятий</a:t>
            </a:r>
            <a:r>
              <a:rPr sz="1800" b="1" spc="-65" dirty="0">
                <a:latin typeface="Times New Roman"/>
                <a:cs typeface="Times New Roman"/>
              </a:rPr>
              <a:t> </a:t>
            </a:r>
            <a:r>
              <a:rPr sz="1800" b="1" spc="-10" dirty="0">
                <a:latin typeface="Times New Roman"/>
                <a:cs typeface="Times New Roman"/>
              </a:rPr>
              <a:t>программы</a:t>
            </a:r>
            <a:endParaRPr sz="1800" dirty="0">
              <a:latin typeface="Times New Roman"/>
              <a:cs typeface="Times New Roman"/>
            </a:endParaRPr>
          </a:p>
        </p:txBody>
      </p:sp>
      <p:sp>
        <p:nvSpPr>
          <p:cNvPr id="3" name="object 3"/>
          <p:cNvSpPr txBox="1"/>
          <p:nvPr/>
        </p:nvSpPr>
        <p:spPr>
          <a:xfrm>
            <a:off x="381000" y="992504"/>
            <a:ext cx="8583487" cy="5829160"/>
          </a:xfrm>
          <a:prstGeom prst="rect">
            <a:avLst/>
          </a:prstGeom>
        </p:spPr>
        <p:txBody>
          <a:bodyPr vert="horz" wrap="square" lIns="0" tIns="12065" rIns="0" bIns="0" rtlCol="0">
            <a:spAutoFit/>
          </a:bodyPr>
          <a:lstStyle/>
          <a:p>
            <a:r>
              <a:rPr lang="ru-RU" b="1" dirty="0">
                <a:latin typeface="Times New Roman" panose="02020603050405020304" pitchFamily="18" charset="0"/>
                <a:cs typeface="Times New Roman" panose="02020603050405020304" pitchFamily="18" charset="0"/>
              </a:rPr>
              <a:t>Основные результаты:</a:t>
            </a:r>
            <a:endParaRPr lang="ru-RU" dirty="0">
              <a:latin typeface="Times New Roman" panose="02020603050405020304" pitchFamily="18" charset="0"/>
              <a:cs typeface="Times New Roman" panose="02020603050405020304" pitchFamily="18" charset="0"/>
            </a:endParaRPr>
          </a:p>
          <a:p>
            <a:r>
              <a:rPr lang="ru-RU" dirty="0">
                <a:latin typeface="Times New Roman" panose="02020603050405020304" pitchFamily="18" charset="0"/>
                <a:cs typeface="Times New Roman" panose="02020603050405020304" pitchFamily="18" charset="0"/>
              </a:rPr>
              <a:t>-Повышение уровня психологического благополучия  и снижение уровня профессионального выгорания работников.</a:t>
            </a:r>
          </a:p>
          <a:p>
            <a:r>
              <a:rPr lang="ru-RU" dirty="0">
                <a:latin typeface="Times New Roman" panose="02020603050405020304" pitchFamily="18" charset="0"/>
                <a:cs typeface="Times New Roman" panose="02020603050405020304" pitchFamily="18" charset="0"/>
              </a:rPr>
              <a:t>-Увеличение доли работников, охваченных профилактическими мероприятиями по здоровому образу жизни.</a:t>
            </a:r>
          </a:p>
          <a:p>
            <a:r>
              <a:rPr lang="ru-RU" dirty="0">
                <a:latin typeface="Times New Roman" panose="02020603050405020304" pitchFamily="18" charset="0"/>
                <a:cs typeface="Times New Roman" panose="02020603050405020304" pitchFamily="18" charset="0"/>
              </a:rPr>
              <a:t>-Увеличение доли работников, занимающихся физической культурой постоянно.</a:t>
            </a:r>
          </a:p>
          <a:p>
            <a:r>
              <a:rPr lang="ru-RU" dirty="0">
                <a:latin typeface="Times New Roman" panose="02020603050405020304" pitchFamily="18" charset="0"/>
                <a:cs typeface="Times New Roman" panose="02020603050405020304" pitchFamily="18" charset="0"/>
              </a:rPr>
              <a:t>-Увеличение доли работников, питающихся рационально.</a:t>
            </a:r>
          </a:p>
          <a:p>
            <a:r>
              <a:rPr lang="ru-RU" dirty="0">
                <a:latin typeface="Times New Roman" panose="02020603050405020304" pitchFamily="18" charset="0"/>
                <a:cs typeface="Times New Roman" panose="02020603050405020304" pitchFamily="18" charset="0"/>
              </a:rPr>
              <a:t>-Снижение числа случаев временной нетрудоспособности по заболеваемости инфекционными и хроническими заболеваниями.</a:t>
            </a:r>
          </a:p>
          <a:p>
            <a:r>
              <a:rPr lang="ru-RU" b="1" dirty="0">
                <a:latin typeface="Times New Roman" panose="02020603050405020304" pitchFamily="18" charset="0"/>
                <a:cs typeface="Times New Roman" panose="02020603050405020304" pitchFamily="18" charset="0"/>
              </a:rPr>
              <a:t>Перспективы развития проекта, долгосрочный эффект:</a:t>
            </a:r>
            <a:endParaRPr lang="ru-RU" dirty="0">
              <a:latin typeface="Times New Roman" panose="02020603050405020304" pitchFamily="18" charset="0"/>
              <a:cs typeface="Times New Roman" panose="02020603050405020304" pitchFamily="18" charset="0"/>
            </a:endParaRPr>
          </a:p>
          <a:p>
            <a:r>
              <a:rPr lang="ru-RU" u="sng" dirty="0">
                <a:latin typeface="Times New Roman" panose="02020603050405020304" pitchFamily="18" charset="0"/>
                <a:cs typeface="Times New Roman" panose="02020603050405020304" pitchFamily="18" charset="0"/>
              </a:rPr>
              <a:t>Для руководителей:</a:t>
            </a:r>
            <a:endParaRPr lang="ru-RU" dirty="0">
              <a:latin typeface="Times New Roman" panose="02020603050405020304" pitchFamily="18" charset="0"/>
              <a:cs typeface="Times New Roman" panose="02020603050405020304" pitchFamily="18" charset="0"/>
            </a:endParaRPr>
          </a:p>
          <a:p>
            <a:r>
              <a:rPr lang="ru-RU" dirty="0">
                <a:latin typeface="Times New Roman" panose="02020603050405020304" pitchFamily="18" charset="0"/>
                <a:cs typeface="Times New Roman" panose="02020603050405020304" pitchFamily="18" charset="0"/>
              </a:rPr>
              <a:t>-Сохранение на длительное время трудовых ресурсов.</a:t>
            </a:r>
          </a:p>
          <a:p>
            <a:r>
              <a:rPr lang="ru-RU" dirty="0">
                <a:latin typeface="Times New Roman" panose="02020603050405020304" pitchFamily="18" charset="0"/>
                <a:cs typeface="Times New Roman" panose="02020603050405020304" pitchFamily="18" charset="0"/>
              </a:rPr>
              <a:t>-Снижение заболеваемости сотрудников.</a:t>
            </a:r>
          </a:p>
          <a:p>
            <a:r>
              <a:rPr lang="ru-RU" dirty="0">
                <a:latin typeface="Times New Roman" panose="02020603050405020304" pitchFamily="18" charset="0"/>
                <a:cs typeface="Times New Roman" panose="02020603050405020304" pitchFamily="18" charset="0"/>
              </a:rPr>
              <a:t>-Снижение текучести кадров.</a:t>
            </a:r>
          </a:p>
          <a:p>
            <a:r>
              <a:rPr lang="ru-RU" dirty="0">
                <a:latin typeface="Times New Roman" panose="02020603050405020304" pitchFamily="18" charset="0"/>
                <a:cs typeface="Times New Roman" panose="02020603050405020304" pitchFamily="18" charset="0"/>
              </a:rPr>
              <a:t>-Повышение имиджа дошкольной организации.</a:t>
            </a:r>
          </a:p>
          <a:p>
            <a:r>
              <a:rPr lang="ru-RU" dirty="0">
                <a:latin typeface="Times New Roman" panose="02020603050405020304" pitchFamily="18" charset="0"/>
                <a:cs typeface="Times New Roman" panose="02020603050405020304" pitchFamily="18" charset="0"/>
              </a:rPr>
              <a:t>-Улучшение психологического климата в коллективе дошкольной организации.</a:t>
            </a:r>
          </a:p>
          <a:p>
            <a:r>
              <a:rPr lang="ru-RU" u="sng" dirty="0">
                <a:latin typeface="Times New Roman" panose="02020603050405020304" pitchFamily="18" charset="0"/>
                <a:cs typeface="Times New Roman" panose="02020603050405020304" pitchFamily="18" charset="0"/>
              </a:rPr>
              <a:t>Для государства:</a:t>
            </a:r>
            <a:endParaRPr lang="ru-RU" dirty="0">
              <a:latin typeface="Times New Roman" panose="02020603050405020304" pitchFamily="18" charset="0"/>
              <a:cs typeface="Times New Roman" panose="02020603050405020304" pitchFamily="18" charset="0"/>
            </a:endParaRPr>
          </a:p>
          <a:p>
            <a:r>
              <a:rPr lang="ru-RU" dirty="0">
                <a:latin typeface="Times New Roman" panose="02020603050405020304" pitchFamily="18" charset="0"/>
                <a:cs typeface="Times New Roman" panose="02020603050405020304" pitchFamily="18" charset="0"/>
              </a:rPr>
              <a:t>-Сокращение дней нетрудоспособности.</a:t>
            </a:r>
          </a:p>
          <a:p>
            <a:r>
              <a:rPr lang="ru-RU" dirty="0">
                <a:latin typeface="Times New Roman" panose="02020603050405020304" pitchFamily="18" charset="0"/>
                <a:cs typeface="Times New Roman" panose="02020603050405020304" pitchFamily="18" charset="0"/>
              </a:rPr>
              <a:t>-Снижение уровня заболеваемости.</a:t>
            </a:r>
          </a:p>
          <a:p>
            <a:r>
              <a:rPr lang="ru-RU" dirty="0">
                <a:latin typeface="Times New Roman" panose="02020603050405020304" pitchFamily="18" charset="0"/>
                <a:cs typeface="Times New Roman" panose="02020603050405020304" pitchFamily="18" charset="0"/>
              </a:rPr>
              <a:t>-Снижение расходов, связанных с медицинской помощью.</a:t>
            </a:r>
          </a:p>
          <a:p>
            <a:r>
              <a:rPr lang="ru-RU" dirty="0">
                <a:latin typeface="Times New Roman" panose="02020603050405020304" pitchFamily="18" charset="0"/>
                <a:cs typeface="Times New Roman" panose="02020603050405020304" pitchFamily="18" charset="0"/>
              </a:rPr>
              <a:t>-Увеличение национального дохода.</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578916" y="5219801"/>
            <a:ext cx="7931784" cy="936154"/>
          </a:xfrm>
          <a:prstGeom prst="rect">
            <a:avLst/>
          </a:prstGeom>
        </p:spPr>
        <p:txBody>
          <a:bodyPr vert="horz" wrap="square" lIns="0" tIns="12700" rIns="0" bIns="0" rtlCol="0">
            <a:spAutoFit/>
          </a:bodyPr>
          <a:lstStyle/>
          <a:p>
            <a:pPr marL="12700" algn="ctr">
              <a:lnSpc>
                <a:spcPct val="100000"/>
              </a:lnSpc>
              <a:spcBef>
                <a:spcPts val="100"/>
              </a:spcBef>
            </a:pPr>
            <a:r>
              <a:rPr sz="6000" dirty="0" err="1" smtClean="0">
                <a:latin typeface="Times New Roman"/>
                <a:cs typeface="Times New Roman"/>
              </a:rPr>
              <a:t>Спасибо</a:t>
            </a:r>
            <a:r>
              <a:rPr sz="6000" spc="-10" dirty="0" smtClean="0">
                <a:latin typeface="Times New Roman"/>
                <a:cs typeface="Times New Roman"/>
              </a:rPr>
              <a:t> </a:t>
            </a:r>
            <a:r>
              <a:rPr sz="6000" dirty="0">
                <a:latin typeface="Times New Roman"/>
                <a:cs typeface="Times New Roman"/>
              </a:rPr>
              <a:t>за </a:t>
            </a:r>
            <a:r>
              <a:rPr sz="6000" spc="-10" dirty="0">
                <a:latin typeface="Times New Roman"/>
                <a:cs typeface="Times New Roman"/>
              </a:rPr>
              <a:t>внимание!</a:t>
            </a:r>
            <a:endParaRPr sz="6000" dirty="0">
              <a:latin typeface="Times New Roman"/>
              <a:cs typeface="Times New Roman"/>
            </a:endParaRPr>
          </a:p>
        </p:txBody>
      </p:sp>
      <p:pic>
        <p:nvPicPr>
          <p:cNvPr id="1026" name="Picture 2" descr="C:\Users\DS75\Downloads\IMG_20210514_114439.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08201" y="476672"/>
            <a:ext cx="6912768" cy="474312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2"/>
          <p:cNvGraphicFramePr>
            <a:graphicFrameLocks noGrp="1"/>
          </p:cNvGraphicFramePr>
          <p:nvPr>
            <p:extLst>
              <p:ext uri="{D42A27DB-BD31-4B8C-83A1-F6EECF244321}">
                <p14:modId xmlns:p14="http://schemas.microsoft.com/office/powerpoint/2010/main" val="492805469"/>
              </p:ext>
            </p:extLst>
          </p:nvPr>
        </p:nvGraphicFramePr>
        <p:xfrm>
          <a:off x="317182" y="326263"/>
          <a:ext cx="8569324" cy="6514465"/>
        </p:xfrm>
        <a:graphic>
          <a:graphicData uri="http://schemas.openxmlformats.org/drawingml/2006/table">
            <a:tbl>
              <a:tblPr firstRow="1" bandRow="1">
                <a:tableStyleId>{2D5ABB26-0587-4C30-8999-92F81FD0307C}</a:tableStyleId>
              </a:tblPr>
              <a:tblGrid>
                <a:gridCol w="1345565">
                  <a:extLst>
                    <a:ext uri="{9D8B030D-6E8A-4147-A177-3AD203B41FA5}">
                      <a16:colId xmlns:a16="http://schemas.microsoft.com/office/drawing/2014/main" xmlns="" val="20000"/>
                    </a:ext>
                  </a:extLst>
                </a:gridCol>
                <a:gridCol w="7223759">
                  <a:extLst>
                    <a:ext uri="{9D8B030D-6E8A-4147-A177-3AD203B41FA5}">
                      <a16:colId xmlns:a16="http://schemas.microsoft.com/office/drawing/2014/main" xmlns="" val="20001"/>
                    </a:ext>
                  </a:extLst>
                </a:gridCol>
              </a:tblGrid>
              <a:tr h="857885">
                <a:tc>
                  <a:txBody>
                    <a:bodyPr/>
                    <a:lstStyle/>
                    <a:p>
                      <a:pPr>
                        <a:lnSpc>
                          <a:spcPct val="100000"/>
                        </a:lnSpc>
                        <a:spcBef>
                          <a:spcPts val="775"/>
                        </a:spcBef>
                      </a:pPr>
                      <a:endParaRPr sz="1200" dirty="0">
                        <a:latin typeface="Times New Roman"/>
                        <a:cs typeface="Times New Roman"/>
                      </a:endParaRPr>
                    </a:p>
                    <a:p>
                      <a:pPr marL="24765" marR="415290">
                        <a:lnSpc>
                          <a:spcPts val="1180"/>
                        </a:lnSpc>
                      </a:pPr>
                      <a:r>
                        <a:rPr sz="1200" spc="-10" dirty="0">
                          <a:latin typeface="Times New Roman"/>
                          <a:cs typeface="Times New Roman"/>
                        </a:rPr>
                        <a:t>Актуальность проблемы</a:t>
                      </a:r>
                      <a:endParaRPr sz="1200" dirty="0">
                        <a:latin typeface="Times New Roman"/>
                        <a:cs typeface="Times New Roman"/>
                      </a:endParaRPr>
                    </a:p>
                  </a:txBody>
                  <a:tcPr marL="0" marR="0" marT="98425" marB="0">
                    <a:lnL w="12700">
                      <a:solidFill>
                        <a:srgbClr val="77923B"/>
                      </a:solidFill>
                      <a:prstDash val="solid"/>
                    </a:lnL>
                    <a:lnR w="12700">
                      <a:solidFill>
                        <a:srgbClr val="77923B"/>
                      </a:solidFill>
                      <a:prstDash val="solid"/>
                    </a:lnR>
                    <a:lnT w="12700">
                      <a:solidFill>
                        <a:srgbClr val="77923B"/>
                      </a:solidFill>
                      <a:prstDash val="solid"/>
                    </a:lnT>
                    <a:lnB w="12700">
                      <a:solidFill>
                        <a:srgbClr val="77923B"/>
                      </a:solidFill>
                      <a:prstDash val="solid"/>
                    </a:lnB>
                    <a:solidFill>
                      <a:srgbClr val="FFFFFF"/>
                    </a:solidFill>
                  </a:tcPr>
                </a:tc>
                <a:tc>
                  <a:txBody>
                    <a:bodyPr/>
                    <a:lstStyle/>
                    <a:p>
                      <a:r>
                        <a:rPr lang="ru-RU" sz="1300" dirty="0" smtClean="0">
                          <a:solidFill>
                            <a:schemeClr val="tx1"/>
                          </a:solidFill>
                          <a:effectLst/>
                          <a:latin typeface="Times New Roman" panose="02020603050405020304" pitchFamily="18" charset="0"/>
                          <a:ea typeface="+mn-ea"/>
                          <a:cs typeface="Times New Roman" panose="02020603050405020304" pitchFamily="18" charset="0"/>
                        </a:rPr>
                        <a:t>Корпоративная  программа по укреплению здоровья сотрудников дошкольной организации  «Здоровым быть – счастливым жить!» подразумевает под собой комплекс мероприятий, предпринимаемых работодателем для улучшения состояния  физического и психического здоровья работников, улучшения микроклимата в коллективе, в целях профилактики  заболеваний и  профессионального выгорания, повышения безопасности и эффективности труда работников. </a:t>
                      </a:r>
                      <a:endParaRPr lang="ru-RU" sz="130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12700" marB="0">
                    <a:lnL w="12700">
                      <a:solidFill>
                        <a:srgbClr val="77923B"/>
                      </a:solidFill>
                      <a:prstDash val="solid"/>
                    </a:lnL>
                    <a:lnR w="12700">
                      <a:solidFill>
                        <a:srgbClr val="77923B"/>
                      </a:solidFill>
                      <a:prstDash val="solid"/>
                    </a:lnR>
                    <a:lnT w="12700">
                      <a:solidFill>
                        <a:srgbClr val="77923B"/>
                      </a:solidFill>
                      <a:prstDash val="solid"/>
                    </a:lnT>
                    <a:lnB w="12700">
                      <a:solidFill>
                        <a:srgbClr val="77923B"/>
                      </a:solidFill>
                      <a:prstDash val="solid"/>
                    </a:lnB>
                    <a:solidFill>
                      <a:srgbClr val="FFFFFF"/>
                    </a:solidFill>
                  </a:tcPr>
                </a:tc>
                <a:extLst>
                  <a:ext uri="{0D108BD9-81ED-4DB2-BD59-A6C34878D82A}">
                    <a16:rowId xmlns:a16="http://schemas.microsoft.com/office/drawing/2014/main" xmlns="" val="10000"/>
                  </a:ext>
                </a:extLst>
              </a:tr>
              <a:tr h="365760">
                <a:tc>
                  <a:txBody>
                    <a:bodyPr/>
                    <a:lstStyle/>
                    <a:p>
                      <a:pPr marL="24765">
                        <a:lnSpc>
                          <a:spcPct val="100000"/>
                        </a:lnSpc>
                        <a:spcBef>
                          <a:spcPts val="535"/>
                        </a:spcBef>
                      </a:pPr>
                      <a:r>
                        <a:rPr sz="1200" dirty="0">
                          <a:latin typeface="Times New Roman"/>
                          <a:cs typeface="Times New Roman"/>
                        </a:rPr>
                        <a:t>Цель</a:t>
                      </a:r>
                      <a:r>
                        <a:rPr sz="1200" spc="-45" dirty="0">
                          <a:latin typeface="Times New Roman"/>
                          <a:cs typeface="Times New Roman"/>
                        </a:rPr>
                        <a:t> </a:t>
                      </a:r>
                      <a:r>
                        <a:rPr sz="1200" spc="-10" dirty="0">
                          <a:latin typeface="Times New Roman"/>
                          <a:cs typeface="Times New Roman"/>
                        </a:rPr>
                        <a:t>программы</a:t>
                      </a:r>
                      <a:endParaRPr sz="1200">
                        <a:latin typeface="Times New Roman"/>
                        <a:cs typeface="Times New Roman"/>
                      </a:endParaRPr>
                    </a:p>
                  </a:txBody>
                  <a:tcPr marL="0" marR="0" marT="67945" marB="0">
                    <a:lnL w="12700">
                      <a:solidFill>
                        <a:srgbClr val="77923B"/>
                      </a:solidFill>
                      <a:prstDash val="solid"/>
                    </a:lnL>
                    <a:lnR w="12700">
                      <a:solidFill>
                        <a:srgbClr val="77923B"/>
                      </a:solidFill>
                      <a:prstDash val="solid"/>
                    </a:lnR>
                    <a:lnT w="12700">
                      <a:solidFill>
                        <a:srgbClr val="77923B"/>
                      </a:solidFill>
                      <a:prstDash val="solid"/>
                    </a:lnT>
                    <a:lnB w="12700">
                      <a:solidFill>
                        <a:srgbClr val="77923B"/>
                      </a:solidFill>
                      <a:prstDash val="solid"/>
                    </a:lnB>
                    <a:solidFill>
                      <a:srgbClr val="FFFFFF"/>
                    </a:solidFill>
                  </a:tcPr>
                </a:tc>
                <a:tc>
                  <a:txBody>
                    <a:bodyPr/>
                    <a:lstStyle/>
                    <a:p>
                      <a:pPr marL="68580" marR="424815">
                        <a:lnSpc>
                          <a:spcPts val="1400"/>
                        </a:lnSpc>
                      </a:pPr>
                      <a:r>
                        <a:rPr lang="ru-RU" sz="1300" dirty="0" smtClean="0">
                          <a:solidFill>
                            <a:schemeClr val="tx1"/>
                          </a:solidFill>
                          <a:latin typeface="Times New Roman" pitchFamily="18" charset="0"/>
                          <a:ea typeface="+mn-ea"/>
                          <a:cs typeface="Times New Roman" pitchFamily="18" charset="0"/>
                        </a:rPr>
                        <a:t>Создание на рабочем месте условий  для  физического, психологического и социального благополучия работников МОУ детского сада № 75.</a:t>
                      </a:r>
                      <a:endParaRPr sz="1300" dirty="0">
                        <a:latin typeface="Times New Roman" pitchFamily="18" charset="0"/>
                        <a:cs typeface="Times New Roman" pitchFamily="18" charset="0"/>
                      </a:endParaRPr>
                    </a:p>
                  </a:txBody>
                  <a:tcPr marL="0" marR="0" marT="0" marB="0">
                    <a:lnL w="12700">
                      <a:solidFill>
                        <a:srgbClr val="77923B"/>
                      </a:solidFill>
                      <a:prstDash val="solid"/>
                    </a:lnL>
                    <a:lnR w="12700">
                      <a:solidFill>
                        <a:srgbClr val="77923B"/>
                      </a:solidFill>
                      <a:prstDash val="solid"/>
                    </a:lnR>
                    <a:lnT w="12700">
                      <a:solidFill>
                        <a:srgbClr val="77923B"/>
                      </a:solidFill>
                      <a:prstDash val="solid"/>
                    </a:lnT>
                    <a:lnB w="12700">
                      <a:solidFill>
                        <a:srgbClr val="77923B"/>
                      </a:solidFill>
                      <a:prstDash val="solid"/>
                    </a:lnB>
                    <a:solidFill>
                      <a:srgbClr val="FFFFFF"/>
                    </a:solidFill>
                  </a:tcPr>
                </a:tc>
                <a:extLst>
                  <a:ext uri="{0D108BD9-81ED-4DB2-BD59-A6C34878D82A}">
                    <a16:rowId xmlns:a16="http://schemas.microsoft.com/office/drawing/2014/main" xmlns="" val="10001"/>
                  </a:ext>
                </a:extLst>
              </a:tr>
              <a:tr h="2073275">
                <a:tc>
                  <a:txBody>
                    <a:bodyPr/>
                    <a:lstStyle/>
                    <a:p>
                      <a:pPr>
                        <a:lnSpc>
                          <a:spcPct val="100000"/>
                        </a:lnSpc>
                      </a:pPr>
                      <a:endParaRPr sz="1200">
                        <a:latin typeface="Times New Roman"/>
                        <a:cs typeface="Times New Roman"/>
                      </a:endParaRPr>
                    </a:p>
                    <a:p>
                      <a:pPr>
                        <a:lnSpc>
                          <a:spcPct val="100000"/>
                        </a:lnSpc>
                      </a:pPr>
                      <a:endParaRPr sz="1200">
                        <a:latin typeface="Times New Roman"/>
                        <a:cs typeface="Times New Roman"/>
                      </a:endParaRPr>
                    </a:p>
                    <a:p>
                      <a:pPr>
                        <a:lnSpc>
                          <a:spcPct val="100000"/>
                        </a:lnSpc>
                      </a:pPr>
                      <a:endParaRPr sz="1200">
                        <a:latin typeface="Times New Roman"/>
                        <a:cs typeface="Times New Roman"/>
                      </a:endParaRPr>
                    </a:p>
                    <a:p>
                      <a:pPr>
                        <a:lnSpc>
                          <a:spcPct val="100000"/>
                        </a:lnSpc>
                        <a:spcBef>
                          <a:spcPts val="1165"/>
                        </a:spcBef>
                      </a:pPr>
                      <a:endParaRPr sz="1200">
                        <a:latin typeface="Times New Roman"/>
                        <a:cs typeface="Times New Roman"/>
                      </a:endParaRPr>
                    </a:p>
                    <a:p>
                      <a:pPr marL="24765">
                        <a:lnSpc>
                          <a:spcPct val="100000"/>
                        </a:lnSpc>
                      </a:pPr>
                      <a:r>
                        <a:rPr sz="1200" spc="-10" dirty="0">
                          <a:latin typeface="Times New Roman"/>
                          <a:cs typeface="Times New Roman"/>
                        </a:rPr>
                        <a:t>Задачи</a:t>
                      </a:r>
                      <a:r>
                        <a:rPr sz="1200" spc="-20" dirty="0">
                          <a:latin typeface="Times New Roman"/>
                          <a:cs typeface="Times New Roman"/>
                        </a:rPr>
                        <a:t> </a:t>
                      </a:r>
                      <a:r>
                        <a:rPr sz="1200" spc="-10" dirty="0">
                          <a:latin typeface="Times New Roman"/>
                          <a:cs typeface="Times New Roman"/>
                        </a:rPr>
                        <a:t>программы</a:t>
                      </a:r>
                      <a:endParaRPr sz="1200">
                        <a:latin typeface="Times New Roman"/>
                        <a:cs typeface="Times New Roman"/>
                      </a:endParaRPr>
                    </a:p>
                  </a:txBody>
                  <a:tcPr marL="0" marR="0" marT="0" marB="0">
                    <a:lnL w="12700">
                      <a:solidFill>
                        <a:srgbClr val="77923B"/>
                      </a:solidFill>
                      <a:prstDash val="solid"/>
                    </a:lnL>
                    <a:lnR w="12700">
                      <a:solidFill>
                        <a:srgbClr val="77923B"/>
                      </a:solidFill>
                      <a:prstDash val="solid"/>
                    </a:lnR>
                    <a:lnT w="12700">
                      <a:solidFill>
                        <a:srgbClr val="77923B"/>
                      </a:solidFill>
                      <a:prstDash val="solid"/>
                    </a:lnT>
                    <a:lnB w="12700">
                      <a:solidFill>
                        <a:srgbClr val="77923B"/>
                      </a:solidFill>
                      <a:prstDash val="solid"/>
                    </a:lnB>
                    <a:solidFill>
                      <a:srgbClr val="FFFFFF"/>
                    </a:solidFill>
                  </a:tcPr>
                </a:tc>
                <a:tc>
                  <a:txBody>
                    <a:bodyPr/>
                    <a:lstStyle/>
                    <a:p>
                      <a:pPr lvl="0"/>
                      <a:r>
                        <a:rPr lang="ru-RU" sz="1300" dirty="0" smtClean="0">
                          <a:solidFill>
                            <a:schemeClr val="tx1"/>
                          </a:solidFill>
                          <a:latin typeface="Times New Roman" pitchFamily="18" charset="0"/>
                          <a:ea typeface="+mn-ea"/>
                          <a:cs typeface="Times New Roman" pitchFamily="18" charset="0"/>
                        </a:rPr>
                        <a:t>Формировать у сотрудников культуры здоровья и ведение здорового образа жизни.</a:t>
                      </a:r>
                    </a:p>
                    <a:p>
                      <a:pPr lvl="0"/>
                      <a:r>
                        <a:rPr lang="ru-RU" sz="1300" dirty="0" smtClean="0">
                          <a:solidFill>
                            <a:schemeClr val="tx1"/>
                          </a:solidFill>
                          <a:latin typeface="Times New Roman" pitchFamily="18" charset="0"/>
                          <a:ea typeface="+mn-ea"/>
                          <a:cs typeface="Times New Roman" pitchFamily="18" charset="0"/>
                        </a:rPr>
                        <a:t>Создать условия для активного участия в мероприятиях и акциях, направленных на здоровый образ жизни.</a:t>
                      </a:r>
                    </a:p>
                    <a:p>
                      <a:pPr lvl="0"/>
                      <a:r>
                        <a:rPr lang="ru-RU" sz="1300" dirty="0" smtClean="0">
                          <a:solidFill>
                            <a:schemeClr val="tx1"/>
                          </a:solidFill>
                          <a:latin typeface="Times New Roman" pitchFamily="18" charset="0"/>
                          <a:ea typeface="+mn-ea"/>
                          <a:cs typeface="Times New Roman" pitchFamily="18" charset="0"/>
                        </a:rPr>
                        <a:t>Организовать информационно-просветительскую кампанию по формированию представлений о здоровом образе жизни и отказе от вредных привычек.</a:t>
                      </a:r>
                    </a:p>
                    <a:p>
                      <a:pPr lvl="0"/>
                      <a:r>
                        <a:rPr lang="ru-RU" sz="1300" dirty="0" smtClean="0">
                          <a:solidFill>
                            <a:schemeClr val="tx1"/>
                          </a:solidFill>
                          <a:latin typeface="Times New Roman" pitchFamily="18" charset="0"/>
                          <a:ea typeface="+mn-ea"/>
                          <a:cs typeface="Times New Roman" pitchFamily="18" charset="0"/>
                        </a:rPr>
                        <a:t>Организовать профилактическую работу по профессиональному выгоранию работников дошкольной организации.</a:t>
                      </a:r>
                    </a:p>
                    <a:p>
                      <a:pPr marL="176530" indent="-151765">
                        <a:lnSpc>
                          <a:spcPts val="1320"/>
                        </a:lnSpc>
                        <a:spcBef>
                          <a:spcPts val="660"/>
                        </a:spcBef>
                        <a:buAutoNum type="arabicPeriod"/>
                        <a:tabLst>
                          <a:tab pos="176530" algn="l"/>
                        </a:tabLst>
                      </a:pPr>
                      <a:endParaRPr sz="1300" dirty="0">
                        <a:latin typeface="Times New Roman" pitchFamily="18" charset="0"/>
                        <a:cs typeface="Times New Roman" pitchFamily="18" charset="0"/>
                      </a:endParaRPr>
                    </a:p>
                  </a:txBody>
                  <a:tcPr marL="0" marR="0" marT="83820" marB="0">
                    <a:lnL w="12700">
                      <a:solidFill>
                        <a:srgbClr val="77923B"/>
                      </a:solidFill>
                      <a:prstDash val="solid"/>
                    </a:lnL>
                    <a:lnR w="12700">
                      <a:solidFill>
                        <a:srgbClr val="77923B"/>
                      </a:solidFill>
                      <a:prstDash val="solid"/>
                    </a:lnR>
                    <a:lnT w="12700">
                      <a:solidFill>
                        <a:srgbClr val="77923B"/>
                      </a:solidFill>
                      <a:prstDash val="solid"/>
                    </a:lnT>
                    <a:lnB w="12700">
                      <a:solidFill>
                        <a:srgbClr val="77923B"/>
                      </a:solidFill>
                      <a:prstDash val="solid"/>
                    </a:lnB>
                    <a:solidFill>
                      <a:srgbClr val="FFFFFF"/>
                    </a:solidFill>
                  </a:tcPr>
                </a:tc>
                <a:extLst>
                  <a:ext uri="{0D108BD9-81ED-4DB2-BD59-A6C34878D82A}">
                    <a16:rowId xmlns:a16="http://schemas.microsoft.com/office/drawing/2014/main" xmlns="" val="10002"/>
                  </a:ext>
                </a:extLst>
              </a:tr>
              <a:tr h="1715770">
                <a:tc>
                  <a:txBody>
                    <a:bodyPr/>
                    <a:lstStyle/>
                    <a:p>
                      <a:pPr>
                        <a:lnSpc>
                          <a:spcPct val="100000"/>
                        </a:lnSpc>
                      </a:pPr>
                      <a:endParaRPr sz="1200">
                        <a:latin typeface="Times New Roman"/>
                        <a:cs typeface="Times New Roman"/>
                      </a:endParaRPr>
                    </a:p>
                    <a:p>
                      <a:pPr>
                        <a:lnSpc>
                          <a:spcPct val="100000"/>
                        </a:lnSpc>
                      </a:pPr>
                      <a:endParaRPr sz="1200">
                        <a:latin typeface="Times New Roman"/>
                        <a:cs typeface="Times New Roman"/>
                      </a:endParaRPr>
                    </a:p>
                    <a:p>
                      <a:pPr>
                        <a:lnSpc>
                          <a:spcPct val="100000"/>
                        </a:lnSpc>
                      </a:pPr>
                      <a:endParaRPr sz="1200">
                        <a:latin typeface="Times New Roman"/>
                        <a:cs typeface="Times New Roman"/>
                      </a:endParaRPr>
                    </a:p>
                    <a:p>
                      <a:pPr>
                        <a:lnSpc>
                          <a:spcPct val="100000"/>
                        </a:lnSpc>
                        <a:spcBef>
                          <a:spcPts val="15"/>
                        </a:spcBef>
                      </a:pPr>
                      <a:endParaRPr sz="1200">
                        <a:latin typeface="Times New Roman"/>
                        <a:cs typeface="Times New Roman"/>
                      </a:endParaRPr>
                    </a:p>
                    <a:p>
                      <a:pPr marL="24765" marR="537845">
                        <a:lnSpc>
                          <a:spcPts val="1180"/>
                        </a:lnSpc>
                        <a:spcBef>
                          <a:spcPts val="5"/>
                        </a:spcBef>
                      </a:pPr>
                      <a:r>
                        <a:rPr sz="1200" spc="-10" dirty="0">
                          <a:latin typeface="Times New Roman"/>
                          <a:cs typeface="Times New Roman"/>
                        </a:rPr>
                        <a:t>Ожидаемые результаты</a:t>
                      </a:r>
                      <a:endParaRPr sz="1200">
                        <a:latin typeface="Times New Roman"/>
                        <a:cs typeface="Times New Roman"/>
                      </a:endParaRPr>
                    </a:p>
                  </a:txBody>
                  <a:tcPr marL="0" marR="0" marT="0" marB="0">
                    <a:lnL w="12700">
                      <a:solidFill>
                        <a:srgbClr val="77923B"/>
                      </a:solidFill>
                      <a:prstDash val="solid"/>
                    </a:lnL>
                    <a:lnR w="12700">
                      <a:solidFill>
                        <a:srgbClr val="77923B"/>
                      </a:solidFill>
                      <a:prstDash val="solid"/>
                    </a:lnR>
                    <a:lnT w="12700">
                      <a:solidFill>
                        <a:srgbClr val="77923B"/>
                      </a:solidFill>
                      <a:prstDash val="solid"/>
                    </a:lnT>
                    <a:lnB w="12700">
                      <a:solidFill>
                        <a:srgbClr val="77923B"/>
                      </a:solidFill>
                      <a:prstDash val="solid"/>
                    </a:lnB>
                    <a:solidFill>
                      <a:srgbClr val="FFFFFF"/>
                    </a:solidFill>
                  </a:tcPr>
                </a:tc>
                <a:tc>
                  <a:txBody>
                    <a:bodyPr/>
                    <a:lstStyle/>
                    <a:p>
                      <a:r>
                        <a:rPr lang="ru-RU" sz="1300" dirty="0" smtClean="0">
                          <a:solidFill>
                            <a:schemeClr val="tx1"/>
                          </a:solidFill>
                          <a:latin typeface="+mn-lt"/>
                          <a:ea typeface="+mn-ea"/>
                          <a:cs typeface="+mn-cs"/>
                        </a:rPr>
                        <a:t>-</a:t>
                      </a:r>
                      <a:r>
                        <a:rPr lang="ru-RU" sz="1300" dirty="0" smtClean="0">
                          <a:solidFill>
                            <a:schemeClr val="tx1"/>
                          </a:solidFill>
                          <a:latin typeface="Times New Roman" pitchFamily="18" charset="0"/>
                          <a:ea typeface="+mn-ea"/>
                          <a:cs typeface="Times New Roman" pitchFamily="18" charset="0"/>
                        </a:rPr>
                        <a:t>Повышение уровня психологического благополучия  и снижение уровня профессионального выгорания работников.</a:t>
                      </a:r>
                    </a:p>
                    <a:p>
                      <a:r>
                        <a:rPr lang="ru-RU" sz="1300" dirty="0" smtClean="0">
                          <a:solidFill>
                            <a:schemeClr val="tx1"/>
                          </a:solidFill>
                          <a:latin typeface="Times New Roman" pitchFamily="18" charset="0"/>
                          <a:ea typeface="+mn-ea"/>
                          <a:cs typeface="Times New Roman" pitchFamily="18" charset="0"/>
                        </a:rPr>
                        <a:t>-Увеличение доли работников, охваченных профилактическими мероприятиями по здоровому образу жизни.</a:t>
                      </a:r>
                    </a:p>
                    <a:p>
                      <a:r>
                        <a:rPr lang="ru-RU" sz="1300" dirty="0" smtClean="0">
                          <a:solidFill>
                            <a:schemeClr val="tx1"/>
                          </a:solidFill>
                          <a:latin typeface="Times New Roman" pitchFamily="18" charset="0"/>
                          <a:ea typeface="+mn-ea"/>
                          <a:cs typeface="Times New Roman" pitchFamily="18" charset="0"/>
                        </a:rPr>
                        <a:t>-Увеличение доли работников, занимающихся физической культурой постоянно.</a:t>
                      </a:r>
                    </a:p>
                    <a:p>
                      <a:r>
                        <a:rPr lang="ru-RU" sz="1300" dirty="0" smtClean="0">
                          <a:solidFill>
                            <a:schemeClr val="tx1"/>
                          </a:solidFill>
                          <a:latin typeface="Times New Roman" pitchFamily="18" charset="0"/>
                          <a:ea typeface="+mn-ea"/>
                          <a:cs typeface="Times New Roman" pitchFamily="18" charset="0"/>
                        </a:rPr>
                        <a:t>-Увеличение доли работников, питающихся рационально.</a:t>
                      </a:r>
                    </a:p>
                    <a:p>
                      <a:r>
                        <a:rPr lang="ru-RU" sz="1300" dirty="0" smtClean="0">
                          <a:solidFill>
                            <a:schemeClr val="tx1"/>
                          </a:solidFill>
                          <a:latin typeface="Times New Roman" pitchFamily="18" charset="0"/>
                          <a:ea typeface="+mn-ea"/>
                          <a:cs typeface="Times New Roman" pitchFamily="18" charset="0"/>
                        </a:rPr>
                        <a:t>-Снижение числа случаев временной нетрудоспособности по заболеваемости инфекционными и хроническими заболеваниями.</a:t>
                      </a:r>
                    </a:p>
                    <a:p>
                      <a:pPr marL="177165" indent="-152400">
                        <a:lnSpc>
                          <a:spcPts val="1320"/>
                        </a:lnSpc>
                        <a:spcBef>
                          <a:spcPts val="455"/>
                        </a:spcBef>
                        <a:buAutoNum type="arabicPeriod"/>
                        <a:tabLst>
                          <a:tab pos="177165" algn="l"/>
                        </a:tabLst>
                      </a:pPr>
                      <a:endParaRPr sz="1300">
                        <a:latin typeface="Times New Roman"/>
                        <a:cs typeface="Times New Roman"/>
                      </a:endParaRPr>
                    </a:p>
                  </a:txBody>
                  <a:tcPr marL="0" marR="0" marT="57785" marB="0">
                    <a:lnL w="12700">
                      <a:solidFill>
                        <a:srgbClr val="77923B"/>
                      </a:solidFill>
                      <a:prstDash val="solid"/>
                    </a:lnL>
                    <a:lnR w="12700">
                      <a:solidFill>
                        <a:srgbClr val="77923B"/>
                      </a:solidFill>
                      <a:prstDash val="solid"/>
                    </a:lnR>
                    <a:lnT w="12700">
                      <a:solidFill>
                        <a:srgbClr val="77923B"/>
                      </a:solidFill>
                      <a:prstDash val="solid"/>
                    </a:lnT>
                    <a:lnB w="12700">
                      <a:solidFill>
                        <a:srgbClr val="77923B"/>
                      </a:solidFill>
                      <a:prstDash val="solid"/>
                    </a:lnB>
                    <a:solidFill>
                      <a:srgbClr val="FFFFFF"/>
                    </a:solidFill>
                  </a:tcPr>
                </a:tc>
                <a:extLst>
                  <a:ext uri="{0D108BD9-81ED-4DB2-BD59-A6C34878D82A}">
                    <a16:rowId xmlns:a16="http://schemas.microsoft.com/office/drawing/2014/main" xmlns="" val="10003"/>
                  </a:ext>
                </a:extLst>
              </a:tr>
              <a:tr h="1200785">
                <a:tc>
                  <a:txBody>
                    <a:bodyPr/>
                    <a:lstStyle/>
                    <a:p>
                      <a:pPr>
                        <a:lnSpc>
                          <a:spcPct val="100000"/>
                        </a:lnSpc>
                      </a:pPr>
                      <a:endParaRPr sz="1200">
                        <a:latin typeface="Times New Roman"/>
                        <a:cs typeface="Times New Roman"/>
                      </a:endParaRPr>
                    </a:p>
                    <a:p>
                      <a:pPr>
                        <a:lnSpc>
                          <a:spcPct val="100000"/>
                        </a:lnSpc>
                        <a:spcBef>
                          <a:spcPts val="1070"/>
                        </a:spcBef>
                      </a:pPr>
                      <a:endParaRPr sz="1200">
                        <a:latin typeface="Times New Roman"/>
                        <a:cs typeface="Times New Roman"/>
                      </a:endParaRPr>
                    </a:p>
                    <a:p>
                      <a:pPr marL="24765">
                        <a:lnSpc>
                          <a:spcPct val="100000"/>
                        </a:lnSpc>
                      </a:pPr>
                      <a:r>
                        <a:rPr sz="1200" spc="-10" dirty="0">
                          <a:latin typeface="Times New Roman"/>
                          <a:cs typeface="Times New Roman"/>
                        </a:rPr>
                        <a:t>Направления</a:t>
                      </a:r>
                      <a:endParaRPr sz="1200">
                        <a:latin typeface="Times New Roman"/>
                        <a:cs typeface="Times New Roman"/>
                      </a:endParaRPr>
                    </a:p>
                  </a:txBody>
                  <a:tcPr marL="0" marR="0" marT="0" marB="0">
                    <a:lnL w="12700">
                      <a:solidFill>
                        <a:srgbClr val="77923B"/>
                      </a:solidFill>
                      <a:prstDash val="solid"/>
                    </a:lnL>
                    <a:lnR w="12700">
                      <a:solidFill>
                        <a:srgbClr val="77923B"/>
                      </a:solidFill>
                      <a:prstDash val="solid"/>
                    </a:lnR>
                    <a:lnT w="12700">
                      <a:solidFill>
                        <a:srgbClr val="77923B"/>
                      </a:solidFill>
                      <a:prstDash val="solid"/>
                    </a:lnT>
                    <a:lnB w="12700">
                      <a:solidFill>
                        <a:srgbClr val="77923B"/>
                      </a:solidFill>
                      <a:prstDash val="solid"/>
                    </a:lnB>
                    <a:solidFill>
                      <a:srgbClr val="FFFFFF"/>
                    </a:solidFill>
                  </a:tcPr>
                </a:tc>
                <a:tc>
                  <a:txBody>
                    <a:bodyPr/>
                    <a:lstStyle/>
                    <a:p>
                      <a:pPr marL="177165" indent="-152400">
                        <a:lnSpc>
                          <a:spcPts val="1320"/>
                        </a:lnSpc>
                        <a:spcBef>
                          <a:spcPts val="229"/>
                        </a:spcBef>
                        <a:buAutoNum type="arabicPeriod"/>
                        <a:tabLst>
                          <a:tab pos="177165" algn="l"/>
                        </a:tabLst>
                      </a:pPr>
                      <a:r>
                        <a:rPr sz="1300" dirty="0">
                          <a:latin typeface="Times New Roman"/>
                          <a:cs typeface="Times New Roman"/>
                        </a:rPr>
                        <a:t>Здоровое</a:t>
                      </a:r>
                      <a:r>
                        <a:rPr sz="1300" spc="-60" dirty="0">
                          <a:latin typeface="Times New Roman"/>
                          <a:cs typeface="Times New Roman"/>
                        </a:rPr>
                        <a:t> </a:t>
                      </a:r>
                      <a:r>
                        <a:rPr sz="1300" spc="-10" dirty="0">
                          <a:latin typeface="Times New Roman"/>
                          <a:cs typeface="Times New Roman"/>
                        </a:rPr>
                        <a:t>питание.</a:t>
                      </a:r>
                      <a:endParaRPr sz="1300" dirty="0">
                        <a:latin typeface="Times New Roman"/>
                        <a:cs typeface="Times New Roman"/>
                      </a:endParaRPr>
                    </a:p>
                    <a:p>
                      <a:pPr marL="177165" indent="-152400">
                        <a:lnSpc>
                          <a:spcPts val="1200"/>
                        </a:lnSpc>
                        <a:buAutoNum type="arabicPeriod"/>
                        <a:tabLst>
                          <a:tab pos="177165" algn="l"/>
                        </a:tabLst>
                      </a:pPr>
                      <a:r>
                        <a:rPr sz="1300" dirty="0">
                          <a:latin typeface="Times New Roman"/>
                          <a:cs typeface="Times New Roman"/>
                        </a:rPr>
                        <a:t>Повышение</a:t>
                      </a:r>
                      <a:r>
                        <a:rPr sz="1300" spc="-20" dirty="0">
                          <a:latin typeface="Times New Roman"/>
                          <a:cs typeface="Times New Roman"/>
                        </a:rPr>
                        <a:t> </a:t>
                      </a:r>
                      <a:r>
                        <a:rPr sz="1300" spc="-10" dirty="0">
                          <a:latin typeface="Times New Roman"/>
                          <a:cs typeface="Times New Roman"/>
                        </a:rPr>
                        <a:t>физической</a:t>
                      </a:r>
                      <a:r>
                        <a:rPr sz="1300" spc="-15" dirty="0">
                          <a:latin typeface="Times New Roman"/>
                          <a:cs typeface="Times New Roman"/>
                        </a:rPr>
                        <a:t> </a:t>
                      </a:r>
                      <a:r>
                        <a:rPr sz="1300" spc="-10" dirty="0">
                          <a:latin typeface="Times New Roman"/>
                          <a:cs typeface="Times New Roman"/>
                        </a:rPr>
                        <a:t>активности.</a:t>
                      </a:r>
                      <a:endParaRPr sz="1300" dirty="0">
                        <a:latin typeface="Times New Roman"/>
                        <a:cs typeface="Times New Roman"/>
                      </a:endParaRPr>
                    </a:p>
                    <a:p>
                      <a:pPr marL="177165" indent="-152400">
                        <a:lnSpc>
                          <a:spcPts val="1200"/>
                        </a:lnSpc>
                        <a:buAutoNum type="arabicPeriod"/>
                        <a:tabLst>
                          <a:tab pos="177165" algn="l"/>
                        </a:tabLst>
                      </a:pPr>
                      <a:r>
                        <a:rPr sz="1300" spc="-10" dirty="0" err="1">
                          <a:latin typeface="Times New Roman"/>
                          <a:cs typeface="Times New Roman"/>
                        </a:rPr>
                        <a:t>Профилактика</a:t>
                      </a:r>
                      <a:r>
                        <a:rPr sz="1300" spc="10" dirty="0">
                          <a:latin typeface="Times New Roman"/>
                          <a:cs typeface="Times New Roman"/>
                        </a:rPr>
                        <a:t> </a:t>
                      </a:r>
                      <a:r>
                        <a:rPr lang="ru-RU" sz="1300" spc="10" baseline="0" dirty="0" smtClean="0">
                          <a:latin typeface="Times New Roman"/>
                          <a:cs typeface="Times New Roman"/>
                        </a:rPr>
                        <a:t> вредных привычек.</a:t>
                      </a:r>
                    </a:p>
                    <a:p>
                      <a:pPr marL="177165" indent="-152400">
                        <a:lnSpc>
                          <a:spcPts val="1200"/>
                        </a:lnSpc>
                        <a:buAutoNum type="arabicPeriod"/>
                        <a:tabLst>
                          <a:tab pos="177165" algn="l"/>
                        </a:tabLst>
                      </a:pPr>
                      <a:r>
                        <a:rPr sz="1300" dirty="0" err="1" smtClean="0">
                          <a:latin typeface="Times New Roman"/>
                          <a:cs typeface="Times New Roman"/>
                        </a:rPr>
                        <a:t>Сохранение</a:t>
                      </a:r>
                      <a:r>
                        <a:rPr sz="1300" spc="-45" dirty="0" smtClean="0">
                          <a:latin typeface="Times New Roman"/>
                          <a:cs typeface="Times New Roman"/>
                        </a:rPr>
                        <a:t> </a:t>
                      </a:r>
                      <a:r>
                        <a:rPr sz="1300" spc="-10" dirty="0" err="1">
                          <a:latin typeface="Times New Roman"/>
                          <a:cs typeface="Times New Roman"/>
                        </a:rPr>
                        <a:t>психологического</a:t>
                      </a:r>
                      <a:r>
                        <a:rPr sz="1300" spc="-40" dirty="0">
                          <a:latin typeface="Times New Roman"/>
                          <a:cs typeface="Times New Roman"/>
                        </a:rPr>
                        <a:t> </a:t>
                      </a:r>
                      <a:r>
                        <a:rPr lang="ru-RU" sz="1300" spc="-40" dirty="0" smtClean="0">
                          <a:latin typeface="Times New Roman"/>
                          <a:cs typeface="Times New Roman"/>
                        </a:rPr>
                        <a:t> и физического </a:t>
                      </a:r>
                      <a:r>
                        <a:rPr sz="1300" spc="-10" dirty="0" err="1" smtClean="0">
                          <a:latin typeface="Times New Roman"/>
                          <a:cs typeface="Times New Roman"/>
                        </a:rPr>
                        <a:t>здоровья</a:t>
                      </a:r>
                      <a:r>
                        <a:rPr sz="1300" spc="-30" dirty="0" smtClean="0">
                          <a:latin typeface="Times New Roman"/>
                          <a:cs typeface="Times New Roman"/>
                        </a:rPr>
                        <a:t> </a:t>
                      </a:r>
                      <a:r>
                        <a:rPr sz="1300" dirty="0">
                          <a:latin typeface="Times New Roman"/>
                          <a:cs typeface="Times New Roman"/>
                        </a:rPr>
                        <a:t>и</a:t>
                      </a:r>
                      <a:r>
                        <a:rPr sz="1300" spc="-15" dirty="0">
                          <a:latin typeface="Times New Roman"/>
                          <a:cs typeface="Times New Roman"/>
                        </a:rPr>
                        <a:t> </a:t>
                      </a:r>
                      <a:r>
                        <a:rPr sz="1300" spc="-10" dirty="0">
                          <a:latin typeface="Times New Roman"/>
                          <a:cs typeface="Times New Roman"/>
                        </a:rPr>
                        <a:t>благополучия.</a:t>
                      </a:r>
                      <a:endParaRPr sz="1300" dirty="0">
                        <a:latin typeface="Times New Roman"/>
                        <a:cs typeface="Times New Roman"/>
                      </a:endParaRPr>
                    </a:p>
                    <a:p>
                      <a:pPr marL="177165" indent="-152400">
                        <a:lnSpc>
                          <a:spcPts val="1200"/>
                        </a:lnSpc>
                        <a:buAutoNum type="arabicPeriod"/>
                        <a:tabLst>
                          <a:tab pos="177165" algn="l"/>
                        </a:tabLst>
                      </a:pPr>
                      <a:r>
                        <a:rPr sz="1300" spc="-10" dirty="0">
                          <a:latin typeface="Times New Roman"/>
                          <a:cs typeface="Times New Roman"/>
                        </a:rPr>
                        <a:t>Профилактика</a:t>
                      </a:r>
                      <a:r>
                        <a:rPr sz="1300" spc="15" dirty="0">
                          <a:latin typeface="Times New Roman"/>
                          <a:cs typeface="Times New Roman"/>
                        </a:rPr>
                        <a:t> </a:t>
                      </a:r>
                      <a:r>
                        <a:rPr sz="1300" spc="-10" dirty="0" err="1">
                          <a:latin typeface="Times New Roman"/>
                          <a:cs typeface="Times New Roman"/>
                        </a:rPr>
                        <a:t>заболеваний</a:t>
                      </a:r>
                      <a:r>
                        <a:rPr sz="1300" spc="-10" dirty="0" smtClean="0">
                          <a:latin typeface="Times New Roman"/>
                          <a:cs typeface="Times New Roman"/>
                        </a:rPr>
                        <a:t>.</a:t>
                      </a:r>
                      <a:endParaRPr sz="1300" dirty="0">
                        <a:latin typeface="Times New Roman"/>
                        <a:cs typeface="Times New Roman"/>
                      </a:endParaRPr>
                    </a:p>
                  </a:txBody>
                  <a:tcPr marL="0" marR="0" marT="29209" marB="0">
                    <a:lnL w="12700">
                      <a:solidFill>
                        <a:srgbClr val="77923B"/>
                      </a:solidFill>
                      <a:prstDash val="solid"/>
                    </a:lnL>
                    <a:lnR w="12700">
                      <a:solidFill>
                        <a:srgbClr val="77923B"/>
                      </a:solidFill>
                      <a:prstDash val="solid"/>
                    </a:lnR>
                    <a:lnT w="12700">
                      <a:solidFill>
                        <a:srgbClr val="77923B"/>
                      </a:solidFill>
                      <a:prstDash val="solid"/>
                    </a:lnT>
                    <a:lnB w="12700">
                      <a:solidFill>
                        <a:srgbClr val="77923B"/>
                      </a:solidFill>
                      <a:prstDash val="solid"/>
                    </a:lnB>
                    <a:solidFill>
                      <a:srgbClr val="FFFFFF"/>
                    </a:solidFill>
                  </a:tcPr>
                </a:tc>
                <a:extLst>
                  <a:ext uri="{0D108BD9-81ED-4DB2-BD59-A6C34878D82A}">
                    <a16:rowId xmlns:a16="http://schemas.microsoft.com/office/drawing/2014/main" xmlns="" val="10004"/>
                  </a:ext>
                </a:extLst>
              </a:tr>
            </a:tbl>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373443" y="381000"/>
            <a:ext cx="8348345" cy="3336811"/>
          </a:xfrm>
          <a:prstGeom prst="rect">
            <a:avLst/>
          </a:prstGeom>
        </p:spPr>
        <p:txBody>
          <a:bodyPr vert="horz" wrap="square" lIns="0" tIns="12700" rIns="0" bIns="0" rtlCol="0">
            <a:spAutoFit/>
          </a:bodyPr>
          <a:lstStyle/>
          <a:p>
            <a:pPr marL="12065" marR="5080" indent="635" algn="ctr">
              <a:spcBef>
                <a:spcPts val="100"/>
              </a:spcBef>
            </a:pPr>
            <a:r>
              <a:rPr lang="ru-RU" b="1" dirty="0">
                <a:latin typeface="Times New Roman" panose="02020603050405020304" pitchFamily="18" charset="0"/>
                <a:cs typeface="Times New Roman" panose="02020603050405020304" pitchFamily="18" charset="0"/>
              </a:rPr>
              <a:t>Блок 1. «Оцени риски своего здоровья</a:t>
            </a:r>
            <a:r>
              <a:rPr lang="ru-RU" b="1" dirty="0" smtClean="0">
                <a:latin typeface="Times New Roman" panose="02020603050405020304" pitchFamily="18" charset="0"/>
                <a:cs typeface="Times New Roman" panose="02020603050405020304" pitchFamily="18" charset="0"/>
              </a:rPr>
              <a:t>».</a:t>
            </a:r>
          </a:p>
          <a:p>
            <a:r>
              <a:rPr lang="ru-RU" dirty="0">
                <a:latin typeface="Times New Roman" panose="02020603050405020304" pitchFamily="18" charset="0"/>
                <a:cs typeface="Times New Roman" panose="02020603050405020304" pitchFamily="18" charset="0"/>
              </a:rPr>
              <a:t>1.Мониторинг факторов вредных привычек (курение, злоупотребление алкоголем, нерациональное питание, низкая физическая активность) путем анкетирования работников.</a:t>
            </a:r>
          </a:p>
          <a:p>
            <a:r>
              <a:rPr lang="ru-RU" dirty="0">
                <a:latin typeface="Times New Roman" panose="02020603050405020304" pitchFamily="18" charset="0"/>
                <a:cs typeface="Times New Roman" panose="02020603050405020304" pitchFamily="18" charset="0"/>
              </a:rPr>
              <a:t>2. Проведение инструктажей работников с целью предупреждения случаев инвалидности, причиной которых является производственный травматизм.</a:t>
            </a:r>
          </a:p>
          <a:p>
            <a:r>
              <a:rPr lang="ru-RU" dirty="0">
                <a:latin typeface="Times New Roman" panose="02020603050405020304" pitchFamily="18" charset="0"/>
                <a:cs typeface="Times New Roman" panose="02020603050405020304" pitchFamily="18" charset="0"/>
              </a:rPr>
              <a:t>3.Проведение вакцинации работников в рамках Национального календаря профилактических прививок.</a:t>
            </a:r>
          </a:p>
          <a:p>
            <a:r>
              <a:rPr lang="ru-RU" dirty="0">
                <a:latin typeface="Times New Roman" panose="02020603050405020304" pitchFamily="18" charset="0"/>
                <a:cs typeface="Times New Roman" panose="02020603050405020304" pitchFamily="18" charset="0"/>
              </a:rPr>
              <a:t>4.Контроль над проведением периодических медицинских осмотров, диспансеризации сотрудников.</a:t>
            </a:r>
          </a:p>
          <a:p>
            <a:r>
              <a:rPr lang="ru-RU" dirty="0">
                <a:latin typeface="Times New Roman" panose="02020603050405020304" pitchFamily="18" charset="0"/>
                <a:cs typeface="Times New Roman" panose="02020603050405020304" pitchFamily="18" charset="0"/>
              </a:rPr>
              <a:t>5. Организация культурного досуга работников дошкольной организации: посещение театров, выставок, музеев и т.д</a:t>
            </a:r>
            <a:r>
              <a:rPr lang="ru-RU" dirty="0" smtClean="0">
                <a:latin typeface="Times New Roman" panose="02020603050405020304" pitchFamily="18" charset="0"/>
                <a:cs typeface="Times New Roman" panose="02020603050405020304" pitchFamily="18" charset="0"/>
              </a:rPr>
              <a:t>.</a:t>
            </a:r>
            <a:endParaRPr lang="ru-RU" dirty="0">
              <a:latin typeface="Times New Roman" panose="02020603050405020304" pitchFamily="18" charset="0"/>
              <a:cs typeface="Times New Roman" panose="02020603050405020304" pitchFamily="18" charset="0"/>
            </a:endParaRPr>
          </a:p>
        </p:txBody>
      </p:sp>
      <p:pic>
        <p:nvPicPr>
          <p:cNvPr id="1026" name="Picture 2" descr="F:\Просфсоюзные решения 2026\20220921_141455.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952298" y="3717811"/>
            <a:ext cx="3769489" cy="282711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23528" y="372236"/>
            <a:ext cx="8568952" cy="5513432"/>
          </a:xfrm>
          <a:prstGeom prst="rect">
            <a:avLst/>
          </a:prstGeom>
        </p:spPr>
        <p:txBody>
          <a:bodyPr vert="horz" wrap="square" lIns="0" tIns="248031" rIns="0" bIns="0" rtlCol="0">
            <a:spAutoFit/>
          </a:bodyPr>
          <a:lstStyle/>
          <a:p>
            <a:pPr marL="1184910" algn="l">
              <a:lnSpc>
                <a:spcPct val="100000"/>
              </a:lnSpc>
              <a:spcBef>
                <a:spcPts val="95"/>
              </a:spcBef>
            </a:pPr>
            <a:r>
              <a:rPr lang="ru-RU" sz="1800" b="1" dirty="0" smtClean="0"/>
              <a:t>                    Результаты анкетирования работников </a:t>
            </a:r>
            <a:br>
              <a:rPr lang="ru-RU" sz="1800" b="1" dirty="0" smtClean="0"/>
            </a:br>
            <a:r>
              <a:rPr lang="ru-RU" sz="1800" b="1" dirty="0" smtClean="0"/>
              <a:t>                               «Вредные привычки и мы».</a:t>
            </a:r>
            <a:br>
              <a:rPr lang="ru-RU" sz="1800" b="1" dirty="0" smtClean="0"/>
            </a:br>
            <a:r>
              <a:rPr lang="ru-RU" sz="1800" b="1" dirty="0" smtClean="0"/>
              <a:t/>
            </a:r>
            <a:br>
              <a:rPr lang="ru-RU" sz="1800" b="1" dirty="0" smtClean="0"/>
            </a:br>
            <a:r>
              <a:rPr lang="ru-RU" sz="1800" dirty="0" smtClean="0"/>
              <a:t>Анкетирование проводилось с целью опроса и получения информации об отношении к проблеме вредных привычек.</a:t>
            </a:r>
            <a:br>
              <a:rPr lang="ru-RU" sz="1800" dirty="0" smtClean="0"/>
            </a:br>
            <a:r>
              <a:rPr lang="ru-RU" sz="1800" dirty="0" smtClean="0"/>
              <a:t>В анкете приняли участие 30 работников дошкольной организации.</a:t>
            </a:r>
            <a:br>
              <a:rPr lang="ru-RU" sz="1800" dirty="0" smtClean="0"/>
            </a:br>
            <a:r>
              <a:rPr lang="ru-RU" sz="1800" dirty="0"/>
              <a:t> </a:t>
            </a:r>
            <a:r>
              <a:rPr lang="ru-RU" sz="1800" dirty="0" smtClean="0"/>
              <a:t>100 % работников считают, что вредные привычки мешают человеку в его жизни и труде.</a:t>
            </a:r>
            <a:br>
              <a:rPr lang="ru-RU" sz="1800" dirty="0" smtClean="0"/>
            </a:br>
            <a:r>
              <a:rPr lang="ru-RU" sz="1800" dirty="0" smtClean="0"/>
              <a:t>100 % работников  не согласны с утверждениями «Курение, алкоголь помогают согреться в зимнее время года», «Курение помогает быть стройным», «Курение помогает сосредоточиться  и лучше работать».</a:t>
            </a:r>
            <a:br>
              <a:rPr lang="ru-RU" sz="1800" dirty="0" smtClean="0"/>
            </a:br>
            <a:r>
              <a:rPr lang="ru-RU" sz="1800" dirty="0" smtClean="0"/>
              <a:t>Также 100 % работников считают и согласны с тем, что смысл ЗОЖ заключается в успехе по жизни, не создавать проблем себе и своим близким.</a:t>
            </a:r>
            <a:br>
              <a:rPr lang="ru-RU" sz="1800" dirty="0" smtClean="0"/>
            </a:br>
            <a:r>
              <a:rPr lang="ru-RU" sz="1800" dirty="0" smtClean="0"/>
              <a:t>100% работников получают информацию о вреде курения и алкоголя из СМИ, на стендах в организации.</a:t>
            </a:r>
            <a:br>
              <a:rPr lang="ru-RU" sz="1800" dirty="0" smtClean="0"/>
            </a:br>
            <a:r>
              <a:rPr lang="ru-RU" sz="1800" dirty="0" smtClean="0"/>
              <a:t>95 % работников считают, что вправе потребовать, чтобы в их присутствии не курили, не сквернословили, не употребляли алкоголь.</a:t>
            </a:r>
            <a:r>
              <a:rPr lang="ru-RU" sz="1800" dirty="0"/>
              <a:t/>
            </a:r>
            <a:br>
              <a:rPr lang="ru-RU" sz="1800" dirty="0"/>
            </a:br>
            <a:endParaRPr sz="18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Заголовок 6"/>
          <p:cNvSpPr>
            <a:spLocks noGrp="1"/>
          </p:cNvSpPr>
          <p:nvPr>
            <p:ph type="title"/>
          </p:nvPr>
        </p:nvSpPr>
        <p:spPr>
          <a:xfrm>
            <a:off x="784656" y="372236"/>
            <a:ext cx="7482205" cy="5170646"/>
          </a:xfrm>
        </p:spPr>
        <p:txBody>
          <a:bodyPr/>
          <a:lstStyle/>
          <a:p>
            <a:r>
              <a:rPr lang="ru-RU" b="1" dirty="0" smtClean="0"/>
              <a:t>                                   Блок </a:t>
            </a:r>
            <a:r>
              <a:rPr lang="ru-RU" b="1" dirty="0"/>
              <a:t>2. «В движении жизнь свою ведём</a:t>
            </a:r>
            <a:r>
              <a:rPr lang="ru-RU" b="1" dirty="0" smtClean="0"/>
              <a:t>!»</a:t>
            </a:r>
            <a:br>
              <a:rPr lang="ru-RU" b="1" dirty="0" smtClean="0"/>
            </a:br>
            <a:r>
              <a:rPr lang="ru-RU" dirty="0"/>
              <a:t/>
            </a:r>
            <a:br>
              <a:rPr lang="ru-RU" dirty="0"/>
            </a:br>
            <a:r>
              <a:rPr lang="ru-RU" dirty="0"/>
              <a:t>1.Ежедневная производственная гимнастика, физкультминутки, зарядка на рабочем месте, физкультурный час (для повышения двигательной активности работников).</a:t>
            </a:r>
            <a:br>
              <a:rPr lang="ru-RU" dirty="0"/>
            </a:br>
            <a:r>
              <a:rPr lang="ru-RU" dirty="0"/>
              <a:t>2. Командные спортивные соревнования (сплочение сотрудников, пропаганда здорового образа жизни).</a:t>
            </a:r>
            <a:br>
              <a:rPr lang="ru-RU" dirty="0"/>
            </a:br>
            <a:r>
              <a:rPr lang="ru-RU" dirty="0"/>
              <a:t>3. Акции: «Неделя пешком до работы», «Отказ от автомобиля» и пр.  (повышение информированности работников о пользе физической активности и мотивации к повышению её уровня).</a:t>
            </a:r>
            <a:br>
              <a:rPr lang="ru-RU" dirty="0"/>
            </a:br>
            <a:r>
              <a:rPr lang="ru-RU" dirty="0"/>
              <a:t>4. Участие в спортивных мероприятиях муниципального, регионального и всероссийского уровнях (Дни здоровья, ежегодная районная Спартакиада работников образования Кировского района Волгограда «Здоровым быть модно», спортивный  </a:t>
            </a:r>
            <a:r>
              <a:rPr lang="ru-RU" dirty="0" err="1"/>
              <a:t>флешмоб</a:t>
            </a:r>
            <a:r>
              <a:rPr lang="ru-RU" dirty="0"/>
              <a:t>   и т.д.)</a:t>
            </a:r>
            <a:br>
              <a:rPr lang="ru-RU" dirty="0"/>
            </a:br>
            <a:r>
              <a:rPr lang="ru-RU" dirty="0"/>
              <a:t>5.Организация спортивных мероприятий для работников и их членов семей («Мама, папа, я – спортивная семья»).</a:t>
            </a:r>
            <a:br>
              <a:rPr lang="ru-RU" dirty="0"/>
            </a:br>
            <a:r>
              <a:rPr lang="ru-RU" dirty="0"/>
              <a:t>6. Организация  волейбольных и баскетбольных команд работников в летний период на спортивной площадке.</a:t>
            </a:r>
            <a:br>
              <a:rPr lang="ru-RU" dirty="0"/>
            </a:br>
            <a:r>
              <a:rPr lang="ru-RU" dirty="0"/>
              <a:t>7.Ежегодное участие  в Профсоюзной зарядке в рамках Всероссийского дня здоровья 7 апреля</a:t>
            </a:r>
            <a:r>
              <a:rPr lang="ru-RU" dirty="0" smtClean="0"/>
              <a:t>.</a:t>
            </a:r>
            <a:br>
              <a:rPr lang="ru-RU" dirty="0" smtClean="0"/>
            </a:br>
            <a:r>
              <a:rPr lang="ru-RU" dirty="0" smtClean="0"/>
              <a:t>8. Участие в чемпионате «</a:t>
            </a:r>
            <a:r>
              <a:rPr lang="ru-RU" smtClean="0"/>
              <a:t>Человек идущий».</a:t>
            </a:r>
            <a:r>
              <a:rPr lang="ru-RU" dirty="0"/>
              <a:t/>
            </a:r>
            <a:br>
              <a:rPr lang="ru-RU" dirty="0"/>
            </a:br>
            <a:endParaRPr lang="ru-RU"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DS75\Desktop\МЕНЮ НА МАРТ\соревнования Боулинг.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5536" y="512475"/>
            <a:ext cx="2403578" cy="330369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DS75\Desktop\МЕНЮ НА МАРТ\человек идущий.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03848" y="321611"/>
            <a:ext cx="2583308" cy="3550727"/>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DS75\Desktop\МЕНЮ НА МАРТ\профсоюзная зарядка маврина.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56176" y="512475"/>
            <a:ext cx="2305584" cy="3168998"/>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C:\Users\DS75\Desktop\волейбол.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94525" y="4123701"/>
            <a:ext cx="2905649" cy="2179237"/>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C:\Users\DS75\Desktop\спартакиад 2025.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959807" y="4176158"/>
            <a:ext cx="2860665" cy="2145499"/>
          </a:xfrm>
          <a:prstGeom prst="rect">
            <a:avLst/>
          </a:prstGeom>
          <a:noFill/>
          <a:extLst>
            <a:ext uri="{909E8E84-426E-40DD-AFC4-6F175D3DCCD1}">
              <a14:hiddenFill xmlns:a14="http://schemas.microsoft.com/office/drawing/2010/main">
                <a:solidFill>
                  <a:srgbClr val="FFFFFF"/>
                </a:solidFill>
              </a14:hiddenFill>
            </a:ext>
          </a:extLst>
        </p:spPr>
      </p:pic>
      <p:pic>
        <p:nvPicPr>
          <p:cNvPr id="1031" name="Picture 7" descr="C:\Users\DS75\Desktop\спартакиад 2024.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200175" y="4164776"/>
            <a:ext cx="3172674" cy="219573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idx="1"/>
          </p:nvPr>
        </p:nvSpPr>
        <p:spPr>
          <a:xfrm>
            <a:off x="457200" y="476672"/>
            <a:ext cx="8229600" cy="4526280"/>
          </a:xfrm>
        </p:spPr>
        <p:txBody>
          <a:bodyPr/>
          <a:lstStyle/>
          <a:p>
            <a:endParaRPr lang="ru-RU"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404664"/>
            <a:ext cx="4055206" cy="28083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96195" y="3717032"/>
            <a:ext cx="4031507" cy="27408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96194" y="452141"/>
            <a:ext cx="4031507" cy="27608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7544" y="3717032"/>
            <a:ext cx="4055206" cy="27408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3383734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596595" y="729233"/>
            <a:ext cx="7940675" cy="5281573"/>
          </a:xfrm>
          <a:prstGeom prst="rect">
            <a:avLst/>
          </a:prstGeom>
        </p:spPr>
        <p:txBody>
          <a:bodyPr vert="horz" wrap="square" lIns="0" tIns="48894" rIns="0" bIns="0" rtlCol="0">
            <a:spAutoFit/>
          </a:bodyPr>
          <a:lstStyle/>
          <a:p>
            <a:r>
              <a:rPr lang="ru-RU" sz="1400" b="1" dirty="0"/>
              <a:t> </a:t>
            </a:r>
            <a:endParaRPr lang="ru-RU" sz="1400" dirty="0"/>
          </a:p>
          <a:p>
            <a:r>
              <a:rPr lang="ru-RU" b="1" dirty="0" smtClean="0">
                <a:latin typeface="Times New Roman" panose="02020603050405020304" pitchFamily="18" charset="0"/>
                <a:cs typeface="Times New Roman" panose="02020603050405020304" pitchFamily="18" charset="0"/>
              </a:rPr>
              <a:t>                          Блок </a:t>
            </a:r>
            <a:r>
              <a:rPr lang="ru-RU" b="1" dirty="0">
                <a:latin typeface="Times New Roman" panose="02020603050405020304" pitchFamily="18" charset="0"/>
                <a:cs typeface="Times New Roman" panose="02020603050405020304" pitchFamily="18" charset="0"/>
              </a:rPr>
              <a:t>3. «Здоровое питание - основа процветания</a:t>
            </a:r>
            <a:r>
              <a:rPr lang="ru-RU" b="1" dirty="0" smtClean="0">
                <a:latin typeface="Times New Roman" panose="02020603050405020304" pitchFamily="18" charset="0"/>
                <a:cs typeface="Times New Roman" panose="02020603050405020304" pitchFamily="18" charset="0"/>
              </a:rPr>
              <a:t>!».</a:t>
            </a:r>
            <a:endParaRPr lang="ru-RU" sz="1400" b="1" dirty="0" smtClean="0"/>
          </a:p>
          <a:p>
            <a:pPr>
              <a:lnSpc>
                <a:spcPct val="200000"/>
              </a:lnSpc>
            </a:pPr>
            <a:r>
              <a:rPr lang="ru-RU" sz="2000" dirty="0" smtClean="0">
                <a:latin typeface="Times New Roman" panose="02020603050405020304" pitchFamily="18" charset="0"/>
                <a:cs typeface="Times New Roman" panose="02020603050405020304" pitchFamily="18" charset="0"/>
              </a:rPr>
              <a:t>Акции </a:t>
            </a:r>
            <a:r>
              <a:rPr lang="ru-RU" sz="2000" dirty="0">
                <a:latin typeface="Times New Roman" panose="02020603050405020304" pitchFamily="18" charset="0"/>
                <a:cs typeface="Times New Roman" panose="02020603050405020304" pitchFamily="18" charset="0"/>
              </a:rPr>
              <a:t>«День здорового питания», «Здоровая тарелка», «Витамины для здоровья».</a:t>
            </a:r>
          </a:p>
          <a:p>
            <a:pPr>
              <a:lnSpc>
                <a:spcPct val="200000"/>
              </a:lnSpc>
            </a:pPr>
            <a:r>
              <a:rPr lang="ru-RU" sz="2000" dirty="0" smtClean="0">
                <a:latin typeface="Times New Roman" panose="02020603050405020304" pitchFamily="18" charset="0"/>
                <a:cs typeface="Times New Roman" panose="02020603050405020304" pitchFamily="18" charset="0"/>
              </a:rPr>
              <a:t>Творческие </a:t>
            </a:r>
            <a:r>
              <a:rPr lang="ru-RU" sz="2000" dirty="0">
                <a:latin typeface="Times New Roman" panose="02020603050405020304" pitchFamily="18" charset="0"/>
                <a:cs typeface="Times New Roman" panose="02020603050405020304" pitchFamily="18" charset="0"/>
              </a:rPr>
              <a:t>конкурсы: конкурс буклетов  «Правильный перекус на рабочем месте», фотоконкурс «Лучшее здоровое блюдо моей семьи»,  конкурс рецептов «Лучший рецепт  правильного питания» и т.д.</a:t>
            </a:r>
          </a:p>
          <a:p>
            <a:pPr>
              <a:lnSpc>
                <a:spcPct val="200000"/>
              </a:lnSpc>
            </a:pPr>
            <a:r>
              <a:rPr lang="ru-RU" sz="2000" dirty="0" smtClean="0">
                <a:latin typeface="Times New Roman" panose="02020603050405020304" pitchFamily="18" charset="0"/>
                <a:cs typeface="Times New Roman" panose="02020603050405020304" pitchFamily="18" charset="0"/>
              </a:rPr>
              <a:t>Участие </a:t>
            </a:r>
            <a:r>
              <a:rPr lang="ru-RU" sz="2000" dirty="0">
                <a:latin typeface="Times New Roman" panose="02020603050405020304" pitchFamily="18" charset="0"/>
                <a:cs typeface="Times New Roman" panose="02020603050405020304" pitchFamily="18" charset="0"/>
              </a:rPr>
              <a:t>в конкурсе «Здоровая профсоюзная  кухня» в рамках районной Спартакиады «Здоровым быть модно!».</a:t>
            </a:r>
          </a:p>
          <a:p>
            <a:endParaRPr lang="ru-RU" sz="1400" b="1" dirty="0"/>
          </a:p>
          <a:p>
            <a:endParaRPr lang="ru-RU" sz="1400"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941</TotalTime>
  <Words>1037</Words>
  <Application>Microsoft Office PowerPoint</Application>
  <PresentationFormat>Экран (4:3)</PresentationFormat>
  <Paragraphs>145</Paragraphs>
  <Slides>21</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21</vt:i4>
      </vt:variant>
    </vt:vector>
  </HeadingPairs>
  <TitlesOfParts>
    <vt:vector size="22" baseType="lpstr">
      <vt:lpstr>Office Theme</vt:lpstr>
      <vt:lpstr>МУНИЦИПАЛЬНОЕ ДОШКОЛЬНОЕ ОБРАЗОВАТЕЛЬНОЕ УЧРЕЖДЕНИЕ «ДЕТСКИЙ САД № 75 КИРОВСКОГО РАЙОНА ВОЛГОГРАДА»</vt:lpstr>
      <vt:lpstr>Презентация PowerPoint</vt:lpstr>
      <vt:lpstr>Презентация PowerPoint</vt:lpstr>
      <vt:lpstr>Презентация PowerPoint</vt:lpstr>
      <vt:lpstr>                    Результаты анкетирования работников                                 «Вредные привычки и мы».  Анкетирование проводилось с целью опроса и получения информации об отношении к проблеме вредных привычек. В анкете приняли участие 30 работников дошкольной организации.  100 % работников считают, что вредные привычки мешают человеку в его жизни и труде. 100 % работников  не согласны с утверждениями «Курение, алкоголь помогают согреться в зимнее время года», «Курение помогает быть стройным», «Курение помогает сосредоточиться  и лучше работать». Также 100 % работников считают и согласны с тем, что смысл ЗОЖ заключается в успехе по жизни, не создавать проблем себе и своим близким. 100% работников получают информацию о вреде курения и алкоголя из СМИ, на стендах в организации. 95 % работников считают, что вправе потребовать, чтобы в их присутствии не курили, не сквернословили, не употребляли алкоголь. </vt:lpstr>
      <vt:lpstr>                                   Блок 2. «В движении жизнь свою ведём!»  1.Ежедневная производственная гимнастика, физкультминутки, зарядка на рабочем месте, физкультурный час (для повышения двигательной активности работников). 2. Командные спортивные соревнования (сплочение сотрудников, пропаганда здорового образа жизни). 3. Акции: «Неделя пешком до работы», «Отказ от автомобиля» и пр.  (повышение информированности работников о пользе физической активности и мотивации к повышению её уровня). 4. Участие в спортивных мероприятиях муниципального, регионального и всероссийского уровнях (Дни здоровья, ежегодная районная Спартакиада работников образования Кировского района Волгограда «Здоровым быть модно», спортивный  флешмоб   и т.д.) 5.Организация спортивных мероприятий для работников и их членов семей («Мама, папа, я – спортивная семья»). 6. Организация  волейбольных и баскетбольных команд работников в летний период на спортивной площадке. 7.Ежегодное участие  в Профсоюзной зарядке в рамках Всероссийского дня здоровья 7 апреля. 8. Участие в чемпионате «Человек идущий». </vt:lpstr>
      <vt:lpstr>Презентация PowerPoint</vt:lpstr>
      <vt:lpstr>Презентация PowerPoint</vt:lpstr>
      <vt:lpstr>Презентация PowerPoint</vt:lpstr>
      <vt:lpstr>Работники дошкольной организации и члены их семей активно участвуют в  кулинарных  конкурсах .</vt:lpstr>
      <vt:lpstr>День правильного и здорового питания.</vt:lpstr>
      <vt:lpstr>Презентация PowerPoint</vt:lpstr>
      <vt:lpstr>Презентация PowerPoint</vt:lpstr>
      <vt:lpstr>Всероссийская акция «Спорт-альтернатива пагубным привычкам» номинация «Мой любимый вид спорта».  Победитель Регионального этапа.</vt:lpstr>
      <vt:lpstr>Блок 5. «Управляй стрессом!».   1. Проведение экспресс-оценки эмоционального выгорания работников дошкольной организации. 2.Проведение мастер-класса «Профилактика эмоционального и профессионального выгорания». 3.Проведение консультаций, семинаров по управлению конфликтными ситуациями. 4.Оборудование кабинета педагога-психолога для психоэмоциональной разгрузки работников дошкольной организации. 5.Разработка рекомендаций педагогом-психологом о причинах эмоционального и профессионального выгорания, симптомах и методах профилактики. 6.Поощрение руководителем результатов труда работников, выражение благодарности за успешно выполненные задачи, награждение за победу в конкурсах профессионального мастерства и т.д. 7. Ежегодное участие в городской акции «Собери макулатуру - сохрани дерево!».  </vt:lpstr>
      <vt:lpstr>Презентация PowerPoint</vt:lpstr>
      <vt:lpstr>Работники нашей дошкольной организации и члены их семей всегда готовы прийти на помощь тем, кто в ней нуждается. Акция «Добрый автобус».</vt:lpstr>
      <vt:lpstr>Презентация PowerPoint</vt:lpstr>
      <vt:lpstr>Презентация PowerPoint</vt:lpstr>
      <vt:lpstr>Оценка эффективности реализации мероприятий программы</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Муниципальное бюджетное дошкольное образовательное  учреждение № 110 г. Липецка </dc:title>
  <cp:lastModifiedBy>DS75</cp:lastModifiedBy>
  <cp:revision>32</cp:revision>
  <dcterms:created xsi:type="dcterms:W3CDTF">2025-04-15T12:03:15Z</dcterms:created>
  <dcterms:modified xsi:type="dcterms:W3CDTF">2026-03-04T10:53:00Z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2025-04-15T00:00:00Z</vt:filetime>
  </property>
  <property fmtid="{D5CDD505-2E9C-101B-9397-08002B2CF9AE}" pid="3" name="LastSaved">
    <vt:filetime>2025-04-15T00:00:00Z</vt:filetime>
  </property>
  <property fmtid="{D5CDD505-2E9C-101B-9397-08002B2CF9AE}" pid="4" name="Producer">
    <vt:lpwstr>Pdftools SDK</vt:lpwstr>
  </property>
</Properties>
</file>